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5" r:id="rId3"/>
    <p:sldId id="256" r:id="rId4"/>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BFFF-2ABA-399A-7015-3ADB33641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612EF8-8C82-66E6-94AA-BD6599F316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1797E6-0E5C-1DF1-E152-776DEFDD34F6}"/>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CBCFA767-1D39-FB92-F2AF-A88DBAD003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ED93D3-D388-4E89-0619-0C0DB2CF9109}"/>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1022761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FA40-C401-2438-1E6D-E6CA5D29E6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A4DCC-12B4-509D-2CE8-EC9345B22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E16C46-F8AE-51A4-F39F-D571AF2F2EEB}"/>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1C4B1118-5F64-E612-6428-C130F8480B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D0666-5544-88E2-1EC6-3B50736E2D84}"/>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979484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4AD1D-0D36-476D-0662-AED437FC76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260A0C-4522-DDBF-6FF5-F85EDCF21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DC473F-19B4-3AA4-4AFA-B0E96F0B78C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0DCA868A-3DE2-774C-C22F-A880A8838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DE946-E017-C28A-C18E-51889DB9083B}"/>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10880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24303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47890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234399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77176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45D24A-46B1-41AA-88AD-979B318C16CA}" type="datetimeFigureOut">
              <a:rPr lang="en-IN" smtClean="0"/>
              <a:t>30-06-2022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1863141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95754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5D24A-46B1-41AA-88AD-979B318C16CA}" type="datetimeFigureOut">
              <a:rPr lang="en-IN" smtClean="0"/>
              <a:t>30-06-2022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570757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158498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567A-5A8F-A865-D727-B5E159A783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53A604-415E-C5F9-C054-C53B0D8D1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D0D03-A7D5-3BED-CA78-81E4F9046025}"/>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6F2BD4DA-6E11-A3C6-1B47-82DCAD265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2A137D-0D19-7A13-295E-3BBDEEE69C4B}"/>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2960191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183062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977597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714169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2114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5D24A-46B1-41AA-88AD-979B318C16CA}"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5460083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3632268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45D24A-46B1-41AA-88AD-979B318C16CA}"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55460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4029137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5D24A-46B1-41AA-88AD-979B318C16CA}"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F275AF-62A1-4CE6-BCFA-5FCF4690FAF3}" type="slidenum">
              <a:rPr lang="en-IN" smtClean="0"/>
              <a:t>‹#›</a:t>
            </a:fld>
            <a:endParaRPr lang="en-IN"/>
          </a:p>
        </p:txBody>
      </p:sp>
    </p:spTree>
    <p:extLst>
      <p:ext uri="{BB962C8B-B14F-4D97-AF65-F5344CB8AC3E}">
        <p14:creationId xmlns:p14="http://schemas.microsoft.com/office/powerpoint/2010/main" val="222547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9459-B10F-749B-4D7C-CAA7C8FCD2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F19365-9588-3EE1-1D43-1C491B806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0F925-D155-F689-F3E5-F0BF95849F06}"/>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FFF2242E-A764-9EA2-0D38-312DF0E879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524270-F4A3-E892-2CAC-F1588F1E572A}"/>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7600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DAE-1168-B89B-0E8C-9F7960345B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737C03-EA70-ACD5-8F29-253CCA58F6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38353C-22DD-342F-20A4-53BD9FF5F1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85A1AC-4850-8293-C594-2BC01436B93B}"/>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47756FAC-191D-9899-22CD-5ADFC74535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74B080-73B2-B836-7946-5601E9A4BAA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376201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B5B0-4BF4-4644-6ED7-64E57800D8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9225F3-2CD7-1DFD-5F18-DE361FFD6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C3466-9B59-C6DE-FF49-90060FD58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F5D77E-01E4-689B-E5CB-21AED6B95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402A59-FC7A-6CA6-F743-6870E56F6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497495-E8D0-0457-42F4-8D0AC94D9B92}"/>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8" name="Footer Placeholder 7">
            <a:extLst>
              <a:ext uri="{FF2B5EF4-FFF2-40B4-BE49-F238E27FC236}">
                <a16:creationId xmlns:a16="http://schemas.microsoft.com/office/drawing/2014/main" id="{2DD580E9-E9AE-9100-45A0-F1060585ED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8535A2-7EF8-D259-A666-C146DC6BF0C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20985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6513-65B7-7E5A-F1FE-F0C61DF6DA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A364C4-AF39-DB9D-4A6A-41938836297A}"/>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4" name="Footer Placeholder 3">
            <a:extLst>
              <a:ext uri="{FF2B5EF4-FFF2-40B4-BE49-F238E27FC236}">
                <a16:creationId xmlns:a16="http://schemas.microsoft.com/office/drawing/2014/main" id="{690937CF-0891-0312-C8AD-2ED80B6BC6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4B0772-BDE0-EE86-8FEB-D8CD318AB5F5}"/>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235753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83BB4-96E0-07B1-4A9A-9871DCDFA1C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3" name="Footer Placeholder 2">
            <a:extLst>
              <a:ext uri="{FF2B5EF4-FFF2-40B4-BE49-F238E27FC236}">
                <a16:creationId xmlns:a16="http://schemas.microsoft.com/office/drawing/2014/main" id="{2925FAB4-439D-9A6E-D4FB-5CEC7A7D68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471C39-7BAA-400D-3504-E2511F9FC7DA}"/>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159744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777A-A406-EB60-D0A3-64B4A6B71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2C0E2E-9D77-3CE2-277E-5A4F58315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5D8D8A-DDAF-4066-DEAD-7367D0E12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23E3C-946F-A11F-DEE3-652FB6C34B1E}"/>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53F46D54-8650-E2C8-7D0F-1E296F71CC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E637FC-ABE4-D6F5-CB79-D2580C9554D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382933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37B8-A5BA-7757-8E29-B31FC53BB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C478B5-D07E-D858-ED92-2B55BDDAF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4DA934-2756-F0BB-C29A-53F4B17D9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F381D-B2DD-DE32-1524-077AF5DCCA6D}"/>
              </a:ext>
            </a:extLst>
          </p:cNvPr>
          <p:cNvSpPr>
            <a:spLocks noGrp="1"/>
          </p:cNvSpPr>
          <p:nvPr>
            <p:ph type="dt" sz="half" idx="10"/>
          </p:nvPr>
        </p:nvSpPr>
        <p:spPr/>
        <p:txBody>
          <a:bodyPr/>
          <a:lstStyle/>
          <a:p>
            <a:fld id="{5DD1DC56-AEF9-4E8C-988F-B45A3770D657}" type="datetimeFigureOut">
              <a:rPr lang="en-IN" smtClean="0"/>
              <a:t>30-06-2022</a:t>
            </a:fld>
            <a:endParaRPr lang="en-IN"/>
          </a:p>
        </p:txBody>
      </p:sp>
      <p:sp>
        <p:nvSpPr>
          <p:cNvPr id="6" name="Footer Placeholder 5">
            <a:extLst>
              <a:ext uri="{FF2B5EF4-FFF2-40B4-BE49-F238E27FC236}">
                <a16:creationId xmlns:a16="http://schemas.microsoft.com/office/drawing/2014/main" id="{B69DEB76-E1C6-F9BE-39DB-57C01368C2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844339-651C-0FE6-2A8C-E1F94948049D}"/>
              </a:ext>
            </a:extLst>
          </p:cNvPr>
          <p:cNvSpPr>
            <a:spLocks noGrp="1"/>
          </p:cNvSpPr>
          <p:nvPr>
            <p:ph type="sldNum" sz="quarter" idx="12"/>
          </p:nvPr>
        </p:nvSpPr>
        <p:spPr/>
        <p:txBody>
          <a:bodyPr/>
          <a:lstStyle/>
          <a:p>
            <a:fld id="{3D55AB5D-C009-49BE-93DE-1A178E209698}" type="slidenum">
              <a:rPr lang="en-IN" smtClean="0"/>
              <a:t>‹#›</a:t>
            </a:fld>
            <a:endParaRPr lang="en-IN"/>
          </a:p>
        </p:txBody>
      </p:sp>
    </p:spTree>
    <p:extLst>
      <p:ext uri="{BB962C8B-B14F-4D97-AF65-F5344CB8AC3E}">
        <p14:creationId xmlns:p14="http://schemas.microsoft.com/office/powerpoint/2010/main" val="405125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3EB5F-2B9A-4263-1550-B310808B2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BFFCF-F9F3-43C9-60E9-BF97EFCBD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F3F00-1EF6-BE75-91D7-1BE6E5400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1DC56-AEF9-4E8C-988F-B45A3770D657}" type="datetimeFigureOut">
              <a:rPr lang="en-IN" smtClean="0"/>
              <a:t>30-06-2022</a:t>
            </a:fld>
            <a:endParaRPr lang="en-IN"/>
          </a:p>
        </p:txBody>
      </p:sp>
      <p:sp>
        <p:nvSpPr>
          <p:cNvPr id="5" name="Footer Placeholder 4">
            <a:extLst>
              <a:ext uri="{FF2B5EF4-FFF2-40B4-BE49-F238E27FC236}">
                <a16:creationId xmlns:a16="http://schemas.microsoft.com/office/drawing/2014/main" id="{0573FFD3-F167-72D5-B214-8D197C0C9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23B440-C24D-EBBE-7C42-9AE21F3F4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5AB5D-C009-49BE-93DE-1A178E209698}" type="slidenum">
              <a:rPr lang="en-IN" smtClean="0"/>
              <a:t>‹#›</a:t>
            </a:fld>
            <a:endParaRPr lang="en-IN"/>
          </a:p>
        </p:txBody>
      </p:sp>
    </p:spTree>
    <p:extLst>
      <p:ext uri="{BB962C8B-B14F-4D97-AF65-F5344CB8AC3E}">
        <p14:creationId xmlns:p14="http://schemas.microsoft.com/office/powerpoint/2010/main" val="169889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45D24A-46B1-41AA-88AD-979B318C16CA}" type="datetimeFigureOut">
              <a:rPr lang="en-IN" smtClean="0"/>
              <a:t>30-06-2022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F275AF-62A1-4CE6-BCFA-5FCF4690FAF3}" type="slidenum">
              <a:rPr lang="en-IN" smtClean="0"/>
              <a:t>‹#›</a:t>
            </a:fld>
            <a:endParaRPr lang="en-IN"/>
          </a:p>
        </p:txBody>
      </p:sp>
    </p:spTree>
    <p:extLst>
      <p:ext uri="{BB962C8B-B14F-4D97-AF65-F5344CB8AC3E}">
        <p14:creationId xmlns:p14="http://schemas.microsoft.com/office/powerpoint/2010/main" val="38984565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harts.helm.sh/stable" TargetMode="Externa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kubernetes.io/docs/tasks/tools/"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ubernetes/minikube/release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3267142" y="1122218"/>
            <a:ext cx="5657715" cy="723569"/>
          </a:xfrm>
        </p:spPr>
        <p:txBody>
          <a:bodyPr>
            <a:noAutofit/>
          </a:bodyPr>
          <a:lstStyle/>
          <a:p>
            <a:pPr algn="ctr"/>
            <a:r>
              <a:rPr lang="en-IN" b="1" u="sng" dirty="0">
                <a:solidFill>
                  <a:srgbClr val="002060"/>
                </a:solidFill>
                <a:effectLst/>
                <a:latin typeface="Algerian" panose="04020705040A02060702" pitchFamily="82" charset="0"/>
              </a:rPr>
              <a:t>DevOps POC</a:t>
            </a:r>
            <a:endParaRPr lang="en-IN" b="1" u="sng"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2476471" y="2302626"/>
            <a:ext cx="8163820" cy="3333404"/>
          </a:xfrm>
        </p:spPr>
        <p:txBody>
          <a:bodyPr>
            <a:noAutofit/>
          </a:bodyPr>
          <a:lstStyle/>
          <a:p>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57200" algn="l">
              <a:spcAft>
                <a:spcPts val="0"/>
              </a:spcAft>
            </a:pPr>
            <a:r>
              <a:rPr lang="en-IN" sz="1200" b="0"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Setup Kubernetes(minikube/Vagrant)</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Deploy any sample application to it and access outside.</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Setup Prometheus and Grafana into the Kubernetes Cluster</a:t>
            </a:r>
            <a:endParaRPr lang="en-IN" sz="1200" b="1" i="0" dirty="0">
              <a:solidFill>
                <a:srgbClr val="222222"/>
              </a:solidFill>
              <a:effectLst/>
              <a:latin typeface="Calibri" panose="020F0502020204030204" pitchFamily="34" charset="0"/>
              <a:cs typeface="Calibri" panose="020F0502020204030204" pitchFamily="34" charset="0"/>
            </a:endParaRPr>
          </a:p>
          <a:p>
            <a:pPr marL="457200" algn="l">
              <a:spcAft>
                <a:spcPts val="800"/>
              </a:spcAft>
            </a:pPr>
            <a:r>
              <a:rPr lang="en-IN" sz="1200" b="1" i="0" dirty="0">
                <a:solidFill>
                  <a:srgbClr val="222222"/>
                </a:solidFill>
                <a:effectLst/>
                <a:latin typeface="Calibri" panose="020F0502020204030204" pitchFamily="34" charset="0"/>
                <a:cs typeface="Calibri" panose="020F0502020204030204" pitchFamily="34" charset="0"/>
              </a:rPr>
              <a:t>·       </a:t>
            </a:r>
            <a:r>
              <a:rPr lang="en-IN" sz="1200" b="1" i="0" dirty="0">
                <a:solidFill>
                  <a:srgbClr val="000000"/>
                </a:solidFill>
                <a:effectLst/>
                <a:latin typeface="Calibri" panose="020F0502020204030204" pitchFamily="34" charset="0"/>
                <a:cs typeface="Calibri" panose="020F0502020204030204" pitchFamily="34" charset="0"/>
              </a:rPr>
              <a:t>Design dashboard in Grafana visualize deployed sample application CPU and memory status.</a:t>
            </a:r>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just"/>
            <a:r>
              <a:rPr lang="en-IN" sz="12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Submitted By—</a:t>
            </a:r>
          </a:p>
          <a:p>
            <a:pPr algn="just"/>
            <a:r>
              <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rPr>
              <a:t>					Bhabajyoti Kalita</a:t>
            </a:r>
          </a:p>
          <a:p>
            <a:endParaRPr lang="en-IN" sz="12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806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261062" y="182879"/>
            <a:ext cx="8861368" cy="723569"/>
          </a:xfrm>
        </p:spPr>
        <p:txBody>
          <a:bodyPr>
            <a:noAutofit/>
          </a:bodyPr>
          <a:lstStyle/>
          <a:p>
            <a:r>
              <a:rPr lang="en-US" sz="2800" b="1" u="sng" dirty="0">
                <a:solidFill>
                  <a:srgbClr val="000000"/>
                </a:solidFill>
                <a:effectLst/>
                <a:latin typeface="Algerian" panose="04020705040A02060702" pitchFamily="82" charset="0"/>
              </a:rPr>
              <a:t>Deploying sample application to Kubernetes</a:t>
            </a:r>
            <a:endParaRPr lang="en-IN" sz="28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4" y="972589"/>
            <a:ext cx="9411692" cy="5722409"/>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Create a folder with any name (For example: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demoapp</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open it in VS Code as admin.</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Create the application file inside the folder (For example: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app.py</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6709521-E8A1-79D3-9B05-70B9EBD6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62" y="2645584"/>
            <a:ext cx="8824725" cy="3551228"/>
          </a:xfrm>
          <a:prstGeom prst="rect">
            <a:avLst/>
          </a:prstGeom>
        </p:spPr>
      </p:pic>
      <p:pic>
        <p:nvPicPr>
          <p:cNvPr id="10" name="Picture 9">
            <a:extLst>
              <a:ext uri="{FF2B5EF4-FFF2-40B4-BE49-F238E27FC236}">
                <a16:creationId xmlns:a16="http://schemas.microsoft.com/office/drawing/2014/main" id="{44A1C8F0-734F-F3FF-A3F3-9E0BFFF97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023" y="906448"/>
            <a:ext cx="2808719" cy="1474578"/>
          </a:xfrm>
          <a:prstGeom prst="rect">
            <a:avLst/>
          </a:prstGeom>
        </p:spPr>
      </p:pic>
    </p:spTree>
    <p:extLst>
      <p:ext uri="{BB962C8B-B14F-4D97-AF65-F5344CB8AC3E}">
        <p14:creationId xmlns:p14="http://schemas.microsoft.com/office/powerpoint/2010/main" val="356926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3</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Create a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requirements.txt</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file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Create a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Dockerfile</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B7C63B4-8B07-F360-9708-46D85128F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161" y="1010611"/>
            <a:ext cx="8168176" cy="1998596"/>
          </a:xfrm>
          <a:prstGeom prst="rect">
            <a:avLst/>
          </a:prstGeom>
        </p:spPr>
      </p:pic>
      <p:pic>
        <p:nvPicPr>
          <p:cNvPr id="9" name="Picture 8">
            <a:extLst>
              <a:ext uri="{FF2B5EF4-FFF2-40B4-BE49-F238E27FC236}">
                <a16:creationId xmlns:a16="http://schemas.microsoft.com/office/drawing/2014/main" id="{5DE75680-A294-900F-1F51-D96DCD015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161" y="4188121"/>
            <a:ext cx="9152413" cy="2141406"/>
          </a:xfrm>
          <a:prstGeom prst="rect">
            <a:avLst/>
          </a:prstGeom>
        </p:spPr>
      </p:pic>
    </p:spTree>
    <p:extLst>
      <p:ext uri="{BB962C8B-B14F-4D97-AF65-F5344CB8AC3E}">
        <p14:creationId xmlns:p14="http://schemas.microsoft.com/office/powerpoint/2010/main" val="214085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Create a deployment.yaml file for it.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1525849-EA90-567D-B11D-F4302EAA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95" y="1014151"/>
            <a:ext cx="6999966" cy="5561215"/>
          </a:xfrm>
          <a:prstGeom prst="rect">
            <a:avLst/>
          </a:prstGeom>
        </p:spPr>
      </p:pic>
    </p:spTree>
    <p:extLst>
      <p:ext uri="{BB962C8B-B14F-4D97-AF65-F5344CB8AC3E}">
        <p14:creationId xmlns:p14="http://schemas.microsoft.com/office/powerpoint/2010/main" val="4256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6) 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 build –t &lt;image-name&gt; .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to create a docker image of the application.</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7)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images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view the list of images created.</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F877637-0F68-9B1F-005B-C067A9BB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143" y="1144647"/>
            <a:ext cx="9521335" cy="2284353"/>
          </a:xfrm>
          <a:prstGeom prst="rect">
            <a:avLst/>
          </a:prstGeom>
        </p:spPr>
      </p:pic>
      <p:pic>
        <p:nvPicPr>
          <p:cNvPr id="11" name="Picture 10">
            <a:extLst>
              <a:ext uri="{FF2B5EF4-FFF2-40B4-BE49-F238E27FC236}">
                <a16:creationId xmlns:a16="http://schemas.microsoft.com/office/drawing/2014/main" id="{7767741A-D9AD-5E43-B307-84ECD99B9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014" y="4492611"/>
            <a:ext cx="5852647" cy="2108740"/>
          </a:xfrm>
          <a:prstGeom prst="rect">
            <a:avLst/>
          </a:prstGeom>
        </p:spPr>
      </p:pic>
    </p:spTree>
    <p:extLst>
      <p:ext uri="{BB962C8B-B14F-4D97-AF65-F5344CB8AC3E}">
        <p14:creationId xmlns:p14="http://schemas.microsoft.com/office/powerpoint/2010/main" val="3963421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8)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run –d –t –name=“&lt; repository-name &gt;” &lt;repository-name&gt;:&lt;tag-name&gt; python &lt;app-name&gt;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create a docker container of the image.</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9)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ps –a</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 command to view the list of containers created.</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10)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commit &lt;container-id&gt; &lt;dockerhub-username&gt;/&lt;image-name&gt;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commit the changes in the local repository.</a:t>
            </a: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E7A841A-1622-F3B0-5349-1CD670B09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328" y="1197331"/>
            <a:ext cx="8176969" cy="1104996"/>
          </a:xfrm>
          <a:prstGeom prst="rect">
            <a:avLst/>
          </a:prstGeom>
        </p:spPr>
      </p:pic>
      <p:pic>
        <p:nvPicPr>
          <p:cNvPr id="9" name="Picture 8">
            <a:extLst>
              <a:ext uri="{FF2B5EF4-FFF2-40B4-BE49-F238E27FC236}">
                <a16:creationId xmlns:a16="http://schemas.microsoft.com/office/drawing/2014/main" id="{938DBF4E-C754-0EEE-A70E-30A7AA77E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328" y="4125441"/>
            <a:ext cx="9495343" cy="1676545"/>
          </a:xfrm>
          <a:prstGeom prst="rect">
            <a:avLst/>
          </a:prstGeom>
        </p:spPr>
      </p:pic>
    </p:spTree>
    <p:extLst>
      <p:ext uri="{BB962C8B-B14F-4D97-AF65-F5344CB8AC3E}">
        <p14:creationId xmlns:p14="http://schemas.microsoft.com/office/powerpoint/2010/main" val="27204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11) Run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docker push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&lt;dockerhub-username&gt;/&lt;repository-name&gt;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push the image from local repository to the dockerhub central repository.</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12) Run the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docker images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view and verify whether the image is created or not.</a:t>
            </a: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6956DD-722C-8194-7251-B925AD89B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103" y="1253730"/>
            <a:ext cx="6767146" cy="2438611"/>
          </a:xfrm>
          <a:prstGeom prst="rect">
            <a:avLst/>
          </a:prstGeom>
        </p:spPr>
      </p:pic>
      <p:pic>
        <p:nvPicPr>
          <p:cNvPr id="9" name="Picture 8">
            <a:extLst>
              <a:ext uri="{FF2B5EF4-FFF2-40B4-BE49-F238E27FC236}">
                <a16:creationId xmlns:a16="http://schemas.microsoft.com/office/drawing/2014/main" id="{CF042821-B3C9-D265-3D3C-7361DF4E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801" y="4763190"/>
            <a:ext cx="6933991" cy="1682007"/>
          </a:xfrm>
          <a:prstGeom prst="rect">
            <a:avLst/>
          </a:prstGeom>
        </p:spPr>
      </p:pic>
    </p:spTree>
    <p:extLst>
      <p:ext uri="{BB962C8B-B14F-4D97-AF65-F5344CB8AC3E}">
        <p14:creationId xmlns:p14="http://schemas.microsoft.com/office/powerpoint/2010/main" val="334869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3" y="182881"/>
            <a:ext cx="9946901" cy="6512118"/>
          </a:xfrm>
        </p:spPr>
        <p:txBody>
          <a:bodyPr/>
          <a:lstStyle/>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13</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Run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apply –f deployment.yaml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to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create Kubernetes resources defined in </a:t>
            </a:r>
            <a:r>
              <a:rPr lang="en-US"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the </a:t>
            </a:r>
            <a:r>
              <a:rPr lang="en-US"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deployment.yaml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file. </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14) Run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minikube dashboard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command to open the Kubernetes dashboard and view the deployment.</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FE1DCC6-5188-06B0-0722-F12D190FBA2D}"/>
              </a:ext>
            </a:extLst>
          </p:cNvPr>
          <p:cNvPicPr>
            <a:picLocks noChangeAspect="1"/>
          </p:cNvPicPr>
          <p:nvPr/>
        </p:nvPicPr>
        <p:blipFill>
          <a:blip r:embed="rId2"/>
          <a:stretch>
            <a:fillRect/>
          </a:stretch>
        </p:blipFill>
        <p:spPr>
          <a:xfrm>
            <a:off x="2040413" y="3393444"/>
            <a:ext cx="9555480" cy="1698912"/>
          </a:xfrm>
          <a:prstGeom prst="rect">
            <a:avLst/>
          </a:prstGeom>
        </p:spPr>
      </p:pic>
      <p:pic>
        <p:nvPicPr>
          <p:cNvPr id="6" name="Picture 5">
            <a:extLst>
              <a:ext uri="{FF2B5EF4-FFF2-40B4-BE49-F238E27FC236}">
                <a16:creationId xmlns:a16="http://schemas.microsoft.com/office/drawing/2014/main" id="{046E5476-0CC0-92D1-B2F1-062D47CF1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776" y="1050820"/>
            <a:ext cx="6430849" cy="1150102"/>
          </a:xfrm>
          <a:prstGeom prst="rect">
            <a:avLst/>
          </a:prstGeom>
        </p:spPr>
      </p:pic>
    </p:spTree>
    <p:extLst>
      <p:ext uri="{BB962C8B-B14F-4D97-AF65-F5344CB8AC3E}">
        <p14:creationId xmlns:p14="http://schemas.microsoft.com/office/powerpoint/2010/main" val="304126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91440" y="1886988"/>
            <a:ext cx="45719" cy="133005"/>
          </a:xfrm>
        </p:spPr>
        <p:txBody>
          <a:bodyPr>
            <a:noAutofit/>
          </a:bodyPr>
          <a:lstStyle/>
          <a:p>
            <a:r>
              <a:rPr lang="en-IN" sz="2800" b="1" u="sng" dirty="0">
                <a:latin typeface="Algerian" panose="04020705040A02060702" pitchFamily="82" charset="0"/>
              </a:rPr>
              <a:t> </a:t>
            </a: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311727" y="174567"/>
            <a:ext cx="11479878" cy="6520432"/>
          </a:xfrm>
        </p:spPr>
        <p:txBody>
          <a:bodyPr/>
          <a:lstStyle/>
          <a:p>
            <a:pPr algn="ct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800" b="1" cap="none" dirty="0">
                <a:solidFill>
                  <a:schemeClr val="bg1"/>
                </a:solidFill>
                <a:effectLst/>
                <a:latin typeface="Arial Black" panose="020B0A04020102020204" pitchFamily="34" charset="0"/>
                <a:ea typeface="Calibri" panose="020F0502020204030204" pitchFamily="34" charset="0"/>
                <a:cs typeface="Calibri" panose="020F0502020204030204" pitchFamily="34" charset="0"/>
              </a:rPr>
              <a:t>Kubernetes Dashboard</a:t>
            </a:r>
            <a:endParaRPr lang="en-IN" sz="1800" b="1" cap="none" dirty="0">
              <a:solidFill>
                <a:schemeClr val="bg1"/>
              </a:solidFill>
              <a:latin typeface="Arial Black" panose="020B0A04020102020204" pitchFamily="34" charset="0"/>
              <a:ea typeface="Calibri" panose="020F0502020204030204" pitchFamily="34" charset="0"/>
              <a:cs typeface="Calibri" panose="020F0502020204030204" pitchFamily="34" charset="0"/>
            </a:endParaRPr>
          </a:p>
          <a:p>
            <a:endParaRPr lang="en-IN" sz="1800" b="1" cap="none" dirty="0">
              <a:solidFill>
                <a:schemeClr val="bg1"/>
              </a:solidFill>
              <a:effectLst/>
              <a:latin typeface="Arial Black" panose="020B0A040201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045F6AC-6001-AF65-70DA-0162F3F8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1" y="682163"/>
            <a:ext cx="10557164" cy="5938405"/>
          </a:xfrm>
          <a:prstGeom prst="rect">
            <a:avLst/>
          </a:prstGeom>
        </p:spPr>
      </p:pic>
    </p:spTree>
    <p:extLst>
      <p:ext uri="{BB962C8B-B14F-4D97-AF65-F5344CB8AC3E}">
        <p14:creationId xmlns:p14="http://schemas.microsoft.com/office/powerpoint/2010/main" val="135544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B88-6B15-3ECE-4E6D-9C6E5DD7B622}"/>
              </a:ext>
            </a:extLst>
          </p:cNvPr>
          <p:cNvSpPr>
            <a:spLocks noGrp="1"/>
          </p:cNvSpPr>
          <p:nvPr>
            <p:ph type="title"/>
          </p:nvPr>
        </p:nvSpPr>
        <p:spPr>
          <a:xfrm flipH="1">
            <a:off x="0" y="5311595"/>
            <a:ext cx="45719" cy="79751"/>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4AE99DC-567D-58E5-306C-EF9BEADA73DA}"/>
              </a:ext>
            </a:extLst>
          </p:cNvPr>
          <p:cNvSpPr>
            <a:spLocks noGrp="1"/>
          </p:cNvSpPr>
          <p:nvPr>
            <p:ph idx="1"/>
          </p:nvPr>
        </p:nvSpPr>
        <p:spPr>
          <a:xfrm>
            <a:off x="961707" y="907523"/>
            <a:ext cx="9905999" cy="5705793"/>
          </a:xfrm>
        </p:spPr>
        <p:txBody>
          <a:bodyPr/>
          <a:lstStyle/>
          <a:p>
            <a:pPr marL="0" indent="0">
              <a:buNone/>
            </a:pPr>
            <a:r>
              <a:rPr lang="en-IN" dirty="0"/>
              <a:t> </a:t>
            </a:r>
          </a:p>
        </p:txBody>
      </p:sp>
      <p:sp>
        <p:nvSpPr>
          <p:cNvPr id="4" name="Title 1">
            <a:extLst>
              <a:ext uri="{FF2B5EF4-FFF2-40B4-BE49-F238E27FC236}">
                <a16:creationId xmlns:a16="http://schemas.microsoft.com/office/drawing/2014/main" id="{715C6CEF-D284-F7B7-969F-2E6604AC2A39}"/>
              </a:ext>
            </a:extLst>
          </p:cNvPr>
          <p:cNvSpPr txBox="1">
            <a:spLocks/>
          </p:cNvSpPr>
          <p:nvPr/>
        </p:nvSpPr>
        <p:spPr>
          <a:xfrm>
            <a:off x="1955078" y="412022"/>
            <a:ext cx="8861368" cy="723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all" spc="0" normalizeH="0" baseline="0" noProof="0">
                <a:ln>
                  <a:noFill/>
                </a:ln>
                <a:solidFill>
                  <a:srgbClr val="000000"/>
                </a:solidFill>
                <a:effectLst/>
                <a:uLnTx/>
                <a:uFillTx/>
                <a:latin typeface="Algerian" panose="04020705040A02060702" pitchFamily="82" charset="0"/>
                <a:ea typeface="+mj-ea"/>
                <a:cs typeface="+mj-cs"/>
              </a:rPr>
              <a:t>Accessing kubernetes service from outside</a:t>
            </a:r>
            <a:endParaRPr kumimoji="0" lang="en-IN" sz="2800" b="1" i="0" u="sng" strike="noStrike" kern="1200" cap="all" spc="0" normalizeH="0" baseline="0" noProof="0" dirty="0">
              <a:ln>
                <a:noFill/>
              </a:ln>
              <a:solidFill>
                <a:prstClr val="white"/>
              </a:solidFill>
              <a:effectLst/>
              <a:uLnTx/>
              <a:uFillTx/>
              <a:latin typeface="Algerian" panose="04020705040A02060702" pitchFamily="82" charset="0"/>
              <a:ea typeface="+mj-ea"/>
              <a:cs typeface="+mj-cs"/>
            </a:endParaRPr>
          </a:p>
        </p:txBody>
      </p:sp>
      <p:sp>
        <p:nvSpPr>
          <p:cNvPr id="5" name="Subtitle 2">
            <a:extLst>
              <a:ext uri="{FF2B5EF4-FFF2-40B4-BE49-F238E27FC236}">
                <a16:creationId xmlns:a16="http://schemas.microsoft.com/office/drawing/2014/main" id="{7CCF9197-9C10-EFF7-49B7-697D20C48ED3}"/>
              </a:ext>
            </a:extLst>
          </p:cNvPr>
          <p:cNvSpPr txBox="1">
            <a:spLocks/>
          </p:cNvSpPr>
          <p:nvPr/>
        </p:nvSpPr>
        <p:spPr>
          <a:xfrm>
            <a:off x="1485643" y="1135591"/>
            <a:ext cx="9411692" cy="57224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 Open the folder that contains the application files in VS Code.</a:t>
            </a: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2) Run </a:t>
            </a:r>
            <a:r>
              <a:rPr kumimoji="0" lang="en-IN"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kubectl create deployment &lt;service-name&gt; --image=&lt;image-name&gt;:&lt;tag-name&gt; </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command to create a deployment.</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3) Run kubectl expose deployment &lt;service-name&gt; --type=NodePort –port=4200 to expose the created Kubernetes service as a new Kubernetes service.</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15181-3514-F571-F14C-87D6A7119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078" y="2805648"/>
            <a:ext cx="8504657" cy="1120237"/>
          </a:xfrm>
          <a:prstGeom prst="rect">
            <a:avLst/>
          </a:prstGeom>
        </p:spPr>
      </p:pic>
      <p:pic>
        <p:nvPicPr>
          <p:cNvPr id="7" name="Picture 6">
            <a:extLst>
              <a:ext uri="{FF2B5EF4-FFF2-40B4-BE49-F238E27FC236}">
                <a16:creationId xmlns:a16="http://schemas.microsoft.com/office/drawing/2014/main" id="{ED8FB12D-DCE5-3041-3081-DD169C0F8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05" y="5112122"/>
            <a:ext cx="8397968" cy="1265030"/>
          </a:xfrm>
          <a:prstGeom prst="rect">
            <a:avLst/>
          </a:prstGeom>
        </p:spPr>
      </p:pic>
    </p:spTree>
    <p:extLst>
      <p:ext uri="{BB962C8B-B14F-4D97-AF65-F5344CB8AC3E}">
        <p14:creationId xmlns:p14="http://schemas.microsoft.com/office/powerpoint/2010/main" val="4294641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B88-6B15-3ECE-4E6D-9C6E5DD7B622}"/>
              </a:ext>
            </a:extLst>
          </p:cNvPr>
          <p:cNvSpPr>
            <a:spLocks noGrp="1"/>
          </p:cNvSpPr>
          <p:nvPr>
            <p:ph type="title"/>
          </p:nvPr>
        </p:nvSpPr>
        <p:spPr>
          <a:xfrm flipH="1">
            <a:off x="272734" y="5614467"/>
            <a:ext cx="45719" cy="54813"/>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4AE99DC-567D-58E5-306C-EF9BEADA73DA}"/>
              </a:ext>
            </a:extLst>
          </p:cNvPr>
          <p:cNvSpPr>
            <a:spLocks noGrp="1"/>
          </p:cNvSpPr>
          <p:nvPr>
            <p:ph idx="1"/>
          </p:nvPr>
        </p:nvSpPr>
        <p:spPr>
          <a:xfrm>
            <a:off x="1041660" y="665369"/>
            <a:ext cx="9905999" cy="5963488"/>
          </a:xfrm>
        </p:spPr>
        <p:txBody>
          <a:bodyPr/>
          <a:lstStyle/>
          <a:p>
            <a:pPr marL="0" indent="0">
              <a:buNone/>
            </a:pPr>
            <a:r>
              <a:rPr lang="en-IN" dirty="0"/>
              <a:t> </a:t>
            </a:r>
          </a:p>
        </p:txBody>
      </p:sp>
      <p:sp>
        <p:nvSpPr>
          <p:cNvPr id="4" name="Title 1">
            <a:extLst>
              <a:ext uri="{FF2B5EF4-FFF2-40B4-BE49-F238E27FC236}">
                <a16:creationId xmlns:a16="http://schemas.microsoft.com/office/drawing/2014/main" id="{5DB2676B-6DCA-9876-7B92-1723DF627D31}"/>
              </a:ext>
            </a:extLst>
          </p:cNvPr>
          <p:cNvSpPr txBox="1">
            <a:spLocks/>
          </p:cNvSpPr>
          <p:nvPr/>
        </p:nvSpPr>
        <p:spPr>
          <a:xfrm>
            <a:off x="166255" y="4862946"/>
            <a:ext cx="83127" cy="1080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1" i="0" u="sng" strike="noStrike" kern="1200" cap="all" spc="0" normalizeH="0" baseline="0" noProof="0">
                <a:ln>
                  <a:noFill/>
                </a:ln>
                <a:solidFill>
                  <a:prstClr val="white"/>
                </a:solidFill>
                <a:effectLst/>
                <a:uLnTx/>
                <a:uFillTx/>
                <a:latin typeface="Algerian" panose="04020705040A02060702" pitchFamily="82" charset="0"/>
                <a:ea typeface="+mj-ea"/>
                <a:cs typeface="+mj-cs"/>
              </a:rPr>
              <a:t> </a:t>
            </a:r>
            <a:endParaRPr kumimoji="0" lang="en-IN" sz="2800" b="1" i="0" u="sng" strike="noStrike" kern="1200" cap="all" spc="0" normalizeH="0" baseline="0" noProof="0" dirty="0">
              <a:ln>
                <a:noFill/>
              </a:ln>
              <a:solidFill>
                <a:prstClr val="white"/>
              </a:solidFill>
              <a:effectLst/>
              <a:uLnTx/>
              <a:uFillTx/>
              <a:latin typeface="Algerian" panose="04020705040A02060702" pitchFamily="82" charset="0"/>
              <a:ea typeface="+mj-ea"/>
              <a:cs typeface="+mj-cs"/>
            </a:endParaRPr>
          </a:p>
        </p:txBody>
      </p:sp>
      <p:sp>
        <p:nvSpPr>
          <p:cNvPr id="5" name="Subtitle 2">
            <a:extLst>
              <a:ext uri="{FF2B5EF4-FFF2-40B4-BE49-F238E27FC236}">
                <a16:creationId xmlns:a16="http://schemas.microsoft.com/office/drawing/2014/main" id="{7D3F19E8-4197-41C3-C18D-B9EBF9E4323F}"/>
              </a:ext>
            </a:extLst>
          </p:cNvPr>
          <p:cNvSpPr txBox="1">
            <a:spLocks/>
          </p:cNvSpPr>
          <p:nvPr/>
        </p:nvSpPr>
        <p:spPr>
          <a:xfrm>
            <a:off x="1244341" y="229143"/>
            <a:ext cx="9411692" cy="65041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4) Run </a:t>
            </a:r>
            <a:r>
              <a:rPr kumimoji="0" lang="en-IN"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kubectl port-forward service/&lt;service-name&gt; 5000:4200</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5) Go to a browser and type </a:t>
            </a:r>
            <a:r>
              <a:rPr kumimoji="0" lang="en-US" sz="1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127.0.0.1:5000</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as the url and press Enter to access the service.</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CD74BB7-643D-40FB-2BC9-C5CE0B1DE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64" y="1307123"/>
            <a:ext cx="7399661" cy="1234547"/>
          </a:xfrm>
          <a:prstGeom prst="rect">
            <a:avLst/>
          </a:prstGeom>
        </p:spPr>
      </p:pic>
      <p:pic>
        <p:nvPicPr>
          <p:cNvPr id="7" name="Picture 6">
            <a:extLst>
              <a:ext uri="{FF2B5EF4-FFF2-40B4-BE49-F238E27FC236}">
                <a16:creationId xmlns:a16="http://schemas.microsoft.com/office/drawing/2014/main" id="{D344C8E6-86AC-B112-3FEB-4B550D099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032" y="3271668"/>
            <a:ext cx="3788500" cy="1325350"/>
          </a:xfrm>
          <a:prstGeom prst="rect">
            <a:avLst/>
          </a:prstGeom>
        </p:spPr>
      </p:pic>
      <p:pic>
        <p:nvPicPr>
          <p:cNvPr id="8" name="Picture 7">
            <a:extLst>
              <a:ext uri="{FF2B5EF4-FFF2-40B4-BE49-F238E27FC236}">
                <a16:creationId xmlns:a16="http://schemas.microsoft.com/office/drawing/2014/main" id="{05DBE34C-FC94-7B60-95D3-74BDF33D5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7605" y="4819550"/>
            <a:ext cx="3388395" cy="1600423"/>
          </a:xfrm>
          <a:prstGeom prst="rect">
            <a:avLst/>
          </a:prstGeom>
        </p:spPr>
      </p:pic>
      <p:pic>
        <p:nvPicPr>
          <p:cNvPr id="9" name="Picture 8">
            <a:extLst>
              <a:ext uri="{FF2B5EF4-FFF2-40B4-BE49-F238E27FC236}">
                <a16:creationId xmlns:a16="http://schemas.microsoft.com/office/drawing/2014/main" id="{22F2E439-3464-DE45-048F-26B46FB24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771" y="4807081"/>
            <a:ext cx="3532212" cy="1600423"/>
          </a:xfrm>
          <a:prstGeom prst="rect">
            <a:avLst/>
          </a:prstGeom>
        </p:spPr>
      </p:pic>
    </p:spTree>
    <p:extLst>
      <p:ext uri="{BB962C8B-B14F-4D97-AF65-F5344CB8AC3E}">
        <p14:creationId xmlns:p14="http://schemas.microsoft.com/office/powerpoint/2010/main" val="153902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536466" y="397564"/>
            <a:ext cx="8325016" cy="723569"/>
          </a:xfrm>
        </p:spPr>
        <p:txBody>
          <a:bodyPr>
            <a:noAutofit/>
          </a:bodyPr>
          <a:lstStyle/>
          <a:p>
            <a:r>
              <a:rPr lang="en-IN" sz="3200" b="1" u="sng" dirty="0">
                <a:solidFill>
                  <a:srgbClr val="000000"/>
                </a:solidFill>
                <a:effectLst/>
                <a:latin typeface="Algerian" panose="04020705040A02060702" pitchFamily="82" charset="0"/>
              </a:rPr>
              <a:t>Setting  up Kubernetes (minikube)</a:t>
            </a:r>
            <a:endParaRPr lang="en-IN" sz="32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844704" y="1582405"/>
            <a:ext cx="9411692" cy="5112593"/>
          </a:xfrm>
        </p:spPr>
        <p:txBody>
          <a:bodyPr/>
          <a:lstStyle/>
          <a:p>
            <a:r>
              <a:rPr lang="en-IN"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Kubernetes</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also known as k8s, is an open-source system for automating deployment, scaling, and management of containerized applications. </a:t>
            </a:r>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a portable, extensible open-source platform for managing containerized workloads and services, that facilitates both declarative configuration and automation, letting us run distributed systems resiliently, with scaling and failover for our application.</a:t>
            </a:r>
          </a:p>
          <a:p>
            <a:r>
              <a:rPr lang="en-IN" sz="1400"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Minikube</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is a tool that lets us run kubernetes locally. Minikube runs a single-node kubernetes cluster on our personal computer so that we can try out kubernetes, or for daily development work.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It quickly sets up a local Kubernetes cluster on macOS, Linux, and Windows.</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9DF54D9-3A03-1CDA-0325-CBC5B5B4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309" y="3874273"/>
            <a:ext cx="2751912" cy="2439063"/>
          </a:xfrm>
          <a:prstGeom prst="rect">
            <a:avLst/>
          </a:prstGeom>
        </p:spPr>
      </p:pic>
    </p:spTree>
    <p:extLst>
      <p:ext uri="{BB962C8B-B14F-4D97-AF65-F5344CB8AC3E}">
        <p14:creationId xmlns:p14="http://schemas.microsoft.com/office/powerpoint/2010/main" val="388644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510444" y="192117"/>
            <a:ext cx="8325016" cy="1098727"/>
          </a:xfrm>
        </p:spPr>
        <p:txBody>
          <a:bodyPr>
            <a:noAutofit/>
          </a:bodyPr>
          <a:lstStyle/>
          <a:p>
            <a:r>
              <a:rPr lang="en-US" sz="3200" b="1" u="sng" dirty="0">
                <a:solidFill>
                  <a:srgbClr val="000000"/>
                </a:solidFill>
                <a:effectLst/>
                <a:latin typeface="Algerian" panose="04020705040A02060702" pitchFamily="82" charset="0"/>
              </a:rPr>
              <a:t>Setting up Prometheus and Grafana</a:t>
            </a:r>
            <a:br>
              <a:rPr lang="en-US" sz="3200" b="1" u="sng" dirty="0">
                <a:solidFill>
                  <a:srgbClr val="000000"/>
                </a:solidFill>
                <a:effectLst/>
                <a:latin typeface="Algerian" panose="04020705040A02060702" pitchFamily="82" charset="0"/>
              </a:rPr>
            </a:br>
            <a:r>
              <a:rPr lang="en-US" sz="3200" b="1" u="sng" dirty="0">
                <a:solidFill>
                  <a:srgbClr val="000000"/>
                </a:solidFill>
                <a:effectLst/>
                <a:latin typeface="Algerian" panose="04020705040A02060702" pitchFamily="82" charset="0"/>
              </a:rPr>
              <a:t>into the Kubernetes Cluster</a:t>
            </a:r>
            <a:endParaRPr lang="en-IN" sz="3200" b="1" u="sng" dirty="0">
              <a:latin typeface="Algerian" panose="04020705040A02060702" pitchFamily="82" charset="0"/>
            </a:endParaRPr>
          </a:p>
        </p:txBody>
      </p:sp>
      <p:sp>
        <p:nvSpPr>
          <p:cNvPr id="3" name="Subtitle 2">
            <a:extLst>
              <a:ext uri="{FF2B5EF4-FFF2-40B4-BE49-F238E27FC236}">
                <a16:creationId xmlns:a16="http://schemas.microsoft.com/office/drawing/2014/main" id="{C02E12D9-BA84-605F-978E-A416C4FD7B4A}"/>
              </a:ext>
            </a:extLst>
          </p:cNvPr>
          <p:cNvSpPr>
            <a:spLocks noGrp="1"/>
          </p:cNvSpPr>
          <p:nvPr>
            <p:ph type="subTitle" idx="1"/>
          </p:nvPr>
        </p:nvSpPr>
        <p:spPr>
          <a:xfrm>
            <a:off x="1944094" y="3084638"/>
            <a:ext cx="8728363" cy="5029466"/>
          </a:xfrm>
        </p:spPr>
        <p:txBody>
          <a:bodyPr/>
          <a:lstStyle/>
          <a:p>
            <a:r>
              <a:rPr lang="en-US"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Prometheus is a free software application used for event monitoring and 				alerting. It records real-time metrics in a time series database built using a 			HTTP pull model, with flexible queries and real-time alerting.</a:t>
            </a: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Grafana is a multi-platform open source analytics and interactive 				visualization web application. It provides charts, graphs, and alerts for the web 			when connected to supported data sources. It allows us to query, visualize, 			alert on, and understand our metrics no matter where they are stored.</a:t>
            </a:r>
            <a:endParaRPr lang="en-IN" sz="14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A2232A-AE2B-1CAD-2B67-B7C2ED7DE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186" y="2910071"/>
            <a:ext cx="2330508" cy="1398305"/>
          </a:xfrm>
          <a:prstGeom prst="rect">
            <a:avLst/>
          </a:prstGeom>
        </p:spPr>
      </p:pic>
      <p:pic>
        <p:nvPicPr>
          <p:cNvPr id="10" name="Picture 9">
            <a:extLst>
              <a:ext uri="{FF2B5EF4-FFF2-40B4-BE49-F238E27FC236}">
                <a16:creationId xmlns:a16="http://schemas.microsoft.com/office/drawing/2014/main" id="{937E17C7-9792-4405-5E59-2CEA3D0EB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186" y="4668809"/>
            <a:ext cx="2330509" cy="1091455"/>
          </a:xfrm>
          <a:prstGeom prst="rect">
            <a:avLst/>
          </a:prstGeom>
        </p:spPr>
      </p:pic>
      <p:pic>
        <p:nvPicPr>
          <p:cNvPr id="12" name="Picture 11">
            <a:extLst>
              <a:ext uri="{FF2B5EF4-FFF2-40B4-BE49-F238E27FC236}">
                <a16:creationId xmlns:a16="http://schemas.microsoft.com/office/drawing/2014/main" id="{BF5C1ADF-4E13-9F7C-8845-3E5EDD1F7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731" y="1553832"/>
            <a:ext cx="2100223" cy="1267818"/>
          </a:xfrm>
          <a:prstGeom prst="rect">
            <a:avLst/>
          </a:prstGeom>
        </p:spPr>
      </p:pic>
    </p:spTree>
    <p:extLst>
      <p:ext uri="{BB962C8B-B14F-4D97-AF65-F5344CB8AC3E}">
        <p14:creationId xmlns:p14="http://schemas.microsoft.com/office/powerpoint/2010/main" val="34987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143123"/>
            <a:ext cx="9822910" cy="6591632"/>
          </a:xfrm>
        </p:spPr>
        <p:txBody>
          <a:bodyPr/>
          <a:lstStyle/>
          <a:p>
            <a:pPr marL="0" indent="0" algn="ctr">
              <a:buNone/>
            </a:pPr>
            <a:r>
              <a:rPr lang="en-IN" sz="1800" b="1" u="sng"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Steps for installation</a:t>
            </a:r>
            <a:r>
              <a:rPr lang="en-IN" sz="18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create namespace prometheus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create a namespace.</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2) Run the </a:t>
            </a:r>
            <a:r>
              <a:rPr lang="en-IN" sz="1400" cap="none" dirty="0">
                <a:solidFill>
                  <a:srgbClr val="C00000"/>
                </a:solidFill>
                <a:effectLst/>
                <a:latin typeface="Calibri" panose="020F0502020204030204" pitchFamily="34" charset="0"/>
                <a:ea typeface="Calibri" panose="020F0502020204030204" pitchFamily="34" charset="0"/>
                <a:cs typeface="Vrinda" panose="020B0502040204020203" pitchFamily="34" charset="0"/>
              </a:rPr>
              <a:t>kubectl get ns comman</a:t>
            </a:r>
            <a:r>
              <a:rPr lang="en-IN" sz="1400" dirty="0">
                <a:solidFill>
                  <a:srgbClr val="C00000"/>
                </a:solidFill>
                <a:latin typeface="Calibri" panose="020F0502020204030204" pitchFamily="34" charset="0"/>
                <a:ea typeface="Calibri" panose="020F0502020204030204" pitchFamily="34" charset="0"/>
                <a:cs typeface="Vrinda" panose="020B0502040204020203" pitchFamily="34" charset="0"/>
              </a:rPr>
              <a:t>d </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to view the list of namespaces created.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Install helm.</a:t>
            </a: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0896F77A-3D7F-EB73-8959-AE8312803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13" y="1043892"/>
            <a:ext cx="6370872" cy="1112616"/>
          </a:xfrm>
          <a:prstGeom prst="rect">
            <a:avLst/>
          </a:prstGeom>
        </p:spPr>
      </p:pic>
      <p:pic>
        <p:nvPicPr>
          <p:cNvPr id="8" name="Picture 7">
            <a:extLst>
              <a:ext uri="{FF2B5EF4-FFF2-40B4-BE49-F238E27FC236}">
                <a16:creationId xmlns:a16="http://schemas.microsoft.com/office/drawing/2014/main" id="{5B1026DD-6979-7ED8-49FE-65939B328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493" y="2936386"/>
            <a:ext cx="4922947" cy="1966130"/>
          </a:xfrm>
          <a:prstGeom prst="rect">
            <a:avLst/>
          </a:prstGeom>
        </p:spPr>
      </p:pic>
    </p:spTree>
    <p:extLst>
      <p:ext uri="{BB962C8B-B14F-4D97-AF65-F5344CB8AC3E}">
        <p14:creationId xmlns:p14="http://schemas.microsoft.com/office/powerpoint/2010/main" val="381849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helm repo add monitor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https://charts.helm.sh/stable</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add monitor repository .</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4)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Run the helm repo add prometheus-community https://prometheus-community.github.io/helm-charts command to add prometheus-community repository.</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rPr>
              <a:t>5) </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Run the </a:t>
            </a:r>
            <a:r>
              <a:rPr lang="en-IN" sz="1400" cap="none" dirty="0">
                <a:solidFill>
                  <a:srgbClr val="C00000"/>
                </a:solidFill>
                <a:effectLst/>
                <a:latin typeface="Calibri" panose="020F0502020204030204" pitchFamily="34" charset="0"/>
                <a:ea typeface="Calibri" panose="020F0502020204030204" pitchFamily="34" charset="0"/>
                <a:cs typeface="Vrinda" panose="020B0502040204020203" pitchFamily="34" charset="0"/>
              </a:rPr>
              <a:t>helm repo update</a:t>
            </a:r>
            <a:r>
              <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 command to update </a:t>
            </a:r>
            <a:r>
              <a:rPr lang="en-US"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rPr>
              <a:t>the latest information about charts from the respective chart repositories. </a:t>
            </a:r>
            <a:endParaRPr lang="en-IN" sz="1400" dirty="0">
              <a:solidFill>
                <a:schemeClr val="bg1"/>
              </a:solidFill>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A2230C4C-2378-D725-2C2A-5D7940AE5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343" y="1015143"/>
            <a:ext cx="7392041" cy="1120237"/>
          </a:xfrm>
          <a:prstGeom prst="rect">
            <a:avLst/>
          </a:prstGeom>
        </p:spPr>
      </p:pic>
      <p:pic>
        <p:nvPicPr>
          <p:cNvPr id="9" name="Picture 8">
            <a:extLst>
              <a:ext uri="{FF2B5EF4-FFF2-40B4-BE49-F238E27FC236}">
                <a16:creationId xmlns:a16="http://schemas.microsoft.com/office/drawing/2014/main" id="{1E0F43C6-786C-CB2F-F381-6628DD04A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747" y="4753950"/>
            <a:ext cx="5082413" cy="1424904"/>
          </a:xfrm>
          <a:prstGeom prst="rect">
            <a:avLst/>
          </a:prstGeom>
        </p:spPr>
      </p:pic>
      <p:pic>
        <p:nvPicPr>
          <p:cNvPr id="11" name="Picture 10">
            <a:extLst>
              <a:ext uri="{FF2B5EF4-FFF2-40B4-BE49-F238E27FC236}">
                <a16:creationId xmlns:a16="http://schemas.microsoft.com/office/drawing/2014/main" id="{33821DDD-BA3F-26B4-2460-5C30CAF9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209" y="3131130"/>
            <a:ext cx="9647756" cy="823031"/>
          </a:xfrm>
          <a:prstGeom prst="rect">
            <a:avLst/>
          </a:prstGeom>
        </p:spPr>
      </p:pic>
    </p:spTree>
    <p:extLst>
      <p:ext uri="{BB962C8B-B14F-4D97-AF65-F5344CB8AC3E}">
        <p14:creationId xmlns:p14="http://schemas.microsoft.com/office/powerpoint/2010/main" val="373240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6)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helm install prometheus prometheus-community/kube-prometheus-stack</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command to install Prometheus and Grafana.</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7) 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–namespace default get pods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t</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o view the list of pods created.</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DEB7C239-85E8-5AF3-2BFB-5D143A46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49" y="949620"/>
            <a:ext cx="9486019" cy="2051367"/>
          </a:xfrm>
          <a:prstGeom prst="rect">
            <a:avLst/>
          </a:prstGeom>
        </p:spPr>
      </p:pic>
      <p:pic>
        <p:nvPicPr>
          <p:cNvPr id="7" name="Picture 6">
            <a:extLst>
              <a:ext uri="{FF2B5EF4-FFF2-40B4-BE49-F238E27FC236}">
                <a16:creationId xmlns:a16="http://schemas.microsoft.com/office/drawing/2014/main" id="{D3C463E8-0030-F3D5-3C03-51E4B49F1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941" y="3685199"/>
            <a:ext cx="6652837" cy="2530059"/>
          </a:xfrm>
          <a:prstGeom prst="rect">
            <a:avLst/>
          </a:prstGeom>
        </p:spPr>
      </p:pic>
    </p:spTree>
    <p:extLst>
      <p:ext uri="{BB962C8B-B14F-4D97-AF65-F5344CB8AC3E}">
        <p14:creationId xmlns:p14="http://schemas.microsoft.com/office/powerpoint/2010/main" val="398580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8) Run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port-forward –n &lt;namespace&gt; &lt;name of prometheus-kube pod&gt; 9000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9) Go to a browser and type </a:t>
            </a:r>
            <a:r>
              <a:rPr lang="en-US" sz="1400" dirty="0">
                <a:solidFill>
                  <a:srgbClr val="C00000"/>
                </a:solidFill>
                <a:latin typeface="Calibri" panose="020F0502020204030204" pitchFamily="34" charset="0"/>
                <a:ea typeface="Calibri" panose="020F0502020204030204" pitchFamily="34" charset="0"/>
                <a:cs typeface="Calibri" panose="020F0502020204030204" pitchFamily="34" charset="0"/>
              </a:rPr>
              <a:t>127.0.0.1:9090</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as the url and press Enter to access the service.</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3F918B8-A39F-7471-9DE3-2668723D8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530" y="1187960"/>
            <a:ext cx="9960203" cy="1539373"/>
          </a:xfrm>
          <a:prstGeom prst="rect">
            <a:avLst/>
          </a:prstGeom>
        </p:spPr>
      </p:pic>
      <p:pic>
        <p:nvPicPr>
          <p:cNvPr id="7" name="Picture 6">
            <a:extLst>
              <a:ext uri="{FF2B5EF4-FFF2-40B4-BE49-F238E27FC236}">
                <a16:creationId xmlns:a16="http://schemas.microsoft.com/office/drawing/2014/main" id="{904AD98B-286E-990F-C50F-DB7BC2E3B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522" y="4036589"/>
            <a:ext cx="5897993" cy="1766454"/>
          </a:xfrm>
          <a:prstGeom prst="rect">
            <a:avLst/>
          </a:prstGeom>
        </p:spPr>
      </p:pic>
    </p:spTree>
    <p:extLst>
      <p:ext uri="{BB962C8B-B14F-4D97-AF65-F5344CB8AC3E}">
        <p14:creationId xmlns:p14="http://schemas.microsoft.com/office/powerpoint/2010/main" val="586182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57695"/>
            <a:ext cx="9822910" cy="6217920"/>
          </a:xfrm>
        </p:spPr>
        <p:txBody>
          <a:bodyPr>
            <a:normAutofit/>
          </a:bodyPr>
          <a:lstStyle/>
          <a:p>
            <a:pPr marL="0" indent="0" algn="ctr">
              <a:buNone/>
            </a:pP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Prometheus Dashboard</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F8AED2C-E0F7-60F9-A675-457EE8F44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889461"/>
            <a:ext cx="10152612" cy="5710844"/>
          </a:xfrm>
          <a:prstGeom prst="rect">
            <a:avLst/>
          </a:prstGeom>
        </p:spPr>
      </p:pic>
    </p:spTree>
    <p:extLst>
      <p:ext uri="{BB962C8B-B14F-4D97-AF65-F5344CB8AC3E}">
        <p14:creationId xmlns:p14="http://schemas.microsoft.com/office/powerpoint/2010/main" val="3896901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10)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Run the </a:t>
            </a:r>
            <a:r>
              <a:rPr lang="en-IN" sz="1400"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kubectl –namespace default get pods </a:t>
            </a: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command again t</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o view the list of pods created.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11) Run the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port-forward –n &lt;namespace&gt; &lt;name of the prometheus-grafana pod&gt; 3000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to set up a proxy that will forward all traffic from a local port that we specify to a port associated with the Pod that we determine.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12) Go to a browser and type </a:t>
            </a:r>
            <a:r>
              <a:rPr lang="en-US" sz="1400" dirty="0">
                <a:solidFill>
                  <a:srgbClr val="C00000"/>
                </a:solidFill>
                <a:latin typeface="Calibri" panose="020F0502020204030204" pitchFamily="34" charset="0"/>
                <a:ea typeface="Calibri" panose="020F0502020204030204" pitchFamily="34" charset="0"/>
                <a:cs typeface="Calibri" panose="020F0502020204030204" pitchFamily="34" charset="0"/>
              </a:rPr>
              <a:t>127.0.0.1:3000</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as the url and press Enter to access the service.</a:t>
            </a:r>
          </a:p>
          <a:p>
            <a:pPr marL="0" indent="0">
              <a:buNone/>
            </a:pP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8FA8AE6D-9723-A40F-2351-8FBDB45CA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998" y="882317"/>
            <a:ext cx="5135820" cy="1953140"/>
          </a:xfrm>
          <a:prstGeom prst="rect">
            <a:avLst/>
          </a:prstGeom>
        </p:spPr>
      </p:pic>
      <p:pic>
        <p:nvPicPr>
          <p:cNvPr id="7" name="Picture 6">
            <a:extLst>
              <a:ext uri="{FF2B5EF4-FFF2-40B4-BE49-F238E27FC236}">
                <a16:creationId xmlns:a16="http://schemas.microsoft.com/office/drawing/2014/main" id="{2AC1E0B3-ACD3-9E63-B8C0-C669188C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448" y="3429000"/>
            <a:ext cx="6916225" cy="1111857"/>
          </a:xfrm>
          <a:prstGeom prst="rect">
            <a:avLst/>
          </a:prstGeom>
        </p:spPr>
      </p:pic>
      <p:pic>
        <p:nvPicPr>
          <p:cNvPr id="9" name="Picture 8">
            <a:extLst>
              <a:ext uri="{FF2B5EF4-FFF2-40B4-BE49-F238E27FC236}">
                <a16:creationId xmlns:a16="http://schemas.microsoft.com/office/drawing/2014/main" id="{86AF5E03-6E67-BE6F-B4E3-AEC910CC2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1" y="5070829"/>
            <a:ext cx="5006774" cy="1356478"/>
          </a:xfrm>
          <a:prstGeom prst="rect">
            <a:avLst/>
          </a:prstGeom>
        </p:spPr>
      </p:pic>
    </p:spTree>
    <p:extLst>
      <p:ext uri="{BB962C8B-B14F-4D97-AF65-F5344CB8AC3E}">
        <p14:creationId xmlns:p14="http://schemas.microsoft.com/office/powerpoint/2010/main" val="3454635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41069"/>
            <a:ext cx="9822910" cy="6234546"/>
          </a:xfrm>
        </p:spPr>
        <p:txBody>
          <a:bodyPr>
            <a:normAutofit/>
          </a:bodyPr>
          <a:lstStyle/>
          <a:p>
            <a:pPr marL="0" indent="0" algn="ctr">
              <a:buNone/>
            </a:pPr>
            <a:r>
              <a:rPr lang="en-US"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t>
            </a: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rafana Login Page</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B4DC109A-A609-3116-376B-281FF138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889260"/>
            <a:ext cx="10144832" cy="5669481"/>
          </a:xfrm>
          <a:prstGeom prst="rect">
            <a:avLst/>
          </a:prstGeom>
        </p:spPr>
      </p:pic>
    </p:spTree>
    <p:extLst>
      <p:ext uri="{BB962C8B-B14F-4D97-AF65-F5344CB8AC3E}">
        <p14:creationId xmlns:p14="http://schemas.microsoft.com/office/powerpoint/2010/main" val="542465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13) Run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kubectl get secret –namespace &lt;name of namespace&gt; prometheus-grafana –o yaml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command to check the encoded username and password for logging into Grafana dashboard.</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CFF32072-3577-A32E-1C34-4F8C8E370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26" y="1276163"/>
            <a:ext cx="8390347" cy="4305673"/>
          </a:xfrm>
          <a:prstGeom prst="rect">
            <a:avLst/>
          </a:prstGeom>
        </p:spPr>
      </p:pic>
    </p:spTree>
    <p:extLst>
      <p:ext uri="{BB962C8B-B14F-4D97-AF65-F5344CB8AC3E}">
        <p14:creationId xmlns:p14="http://schemas.microsoft.com/office/powerpoint/2010/main" val="166311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14) Open any online string decoder (For example, https://string-functions.com/base64decode.aspx) and decode the username first and then the password. </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11" name="Picture 10">
            <a:extLst>
              <a:ext uri="{FF2B5EF4-FFF2-40B4-BE49-F238E27FC236}">
                <a16:creationId xmlns:a16="http://schemas.microsoft.com/office/drawing/2014/main" id="{6824931E-1B1E-7D34-6342-6536197CF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37" y="1201186"/>
            <a:ext cx="3851628" cy="5226168"/>
          </a:xfrm>
          <a:prstGeom prst="rect">
            <a:avLst/>
          </a:prstGeom>
        </p:spPr>
      </p:pic>
      <p:pic>
        <p:nvPicPr>
          <p:cNvPr id="13" name="Picture 12">
            <a:extLst>
              <a:ext uri="{FF2B5EF4-FFF2-40B4-BE49-F238E27FC236}">
                <a16:creationId xmlns:a16="http://schemas.microsoft.com/office/drawing/2014/main" id="{FEC9DD80-A0E9-1E6E-17BE-C519A4BC3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74" y="1201186"/>
            <a:ext cx="3851628" cy="5259804"/>
          </a:xfrm>
          <a:prstGeom prst="rect">
            <a:avLst/>
          </a:prstGeom>
        </p:spPr>
      </p:pic>
    </p:spTree>
    <p:extLst>
      <p:ext uri="{BB962C8B-B14F-4D97-AF65-F5344CB8AC3E}">
        <p14:creationId xmlns:p14="http://schemas.microsoft.com/office/powerpoint/2010/main" val="251394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143123"/>
            <a:ext cx="9822910" cy="6591632"/>
          </a:xfrm>
        </p:spPr>
        <p:txBody>
          <a:bodyPr/>
          <a:lstStyle/>
          <a:p>
            <a:pPr marL="0" indent="0" algn="ctr">
              <a:buNone/>
            </a:pPr>
            <a:r>
              <a:rPr lang="en-IN" sz="1800" b="1" u="sng"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Steps for installation</a:t>
            </a:r>
            <a:r>
              <a:rPr lang="en-IN" sz="1800"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800" b="1"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Go to </a:t>
            </a:r>
            <a:r>
              <a:rPr lang="en-IN" sz="1400" u="sng"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https://kubernetes.io/docs/tasks/tools/</a:t>
            </a:r>
            <a:endParaRPr lang="en-IN" sz="1400" u="sng" cap="none"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IN" sz="1400" dirty="0">
              <a:solidFill>
                <a:schemeClr val="bg1"/>
              </a:solidFill>
            </a:endParaRPr>
          </a:p>
        </p:txBody>
      </p:sp>
      <p:pic>
        <p:nvPicPr>
          <p:cNvPr id="7" name="Picture 6">
            <a:extLst>
              <a:ext uri="{FF2B5EF4-FFF2-40B4-BE49-F238E27FC236}">
                <a16:creationId xmlns:a16="http://schemas.microsoft.com/office/drawing/2014/main" id="{548DFE01-BDC9-DDB2-A46C-76CD5F49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342" y="1169837"/>
            <a:ext cx="9568069" cy="5382039"/>
          </a:xfrm>
          <a:prstGeom prst="rect">
            <a:avLst/>
          </a:prstGeom>
        </p:spPr>
      </p:pic>
    </p:spTree>
    <p:extLst>
      <p:ext uri="{BB962C8B-B14F-4D97-AF65-F5344CB8AC3E}">
        <p14:creationId xmlns:p14="http://schemas.microsoft.com/office/powerpoint/2010/main" val="3441217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15) Enter the Username and Password on the Grafana login page and click on Log In.</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29FD145A-F524-5D9D-8102-AB80EE2F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297" y="1041168"/>
            <a:ext cx="9262228" cy="5210003"/>
          </a:xfrm>
          <a:prstGeom prst="rect">
            <a:avLst/>
          </a:prstGeom>
        </p:spPr>
      </p:pic>
    </p:spTree>
    <p:extLst>
      <p:ext uri="{BB962C8B-B14F-4D97-AF65-F5344CB8AC3E}">
        <p14:creationId xmlns:p14="http://schemas.microsoft.com/office/powerpoint/2010/main" val="654364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241069"/>
            <a:ext cx="9822910" cy="6234546"/>
          </a:xfrm>
        </p:spPr>
        <p:txBody>
          <a:bodyPr>
            <a:normAutofit/>
          </a:bodyPr>
          <a:lstStyle/>
          <a:p>
            <a:pPr marL="0" indent="0" algn="ctr">
              <a:buNone/>
            </a:pPr>
            <a:r>
              <a:rPr lang="en-US"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t>
            </a:r>
            <a:r>
              <a:rPr lang="en-IN" b="1"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rafana Dashboard</a:t>
            </a:r>
            <a:endParaRPr lang="en-IN" b="1"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7360CD20-F058-DA18-3B57-B18A96CCE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33" y="883725"/>
            <a:ext cx="9822911" cy="5525387"/>
          </a:xfrm>
          <a:prstGeom prst="rect">
            <a:avLst/>
          </a:prstGeom>
        </p:spPr>
      </p:pic>
    </p:spTree>
    <p:extLst>
      <p:ext uri="{BB962C8B-B14F-4D97-AF65-F5344CB8AC3E}">
        <p14:creationId xmlns:p14="http://schemas.microsoft.com/office/powerpoint/2010/main" val="61369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BBB5-BB58-34C4-BBA9-D948B7AA2228}"/>
              </a:ext>
            </a:extLst>
          </p:cNvPr>
          <p:cNvSpPr>
            <a:spLocks noGrp="1"/>
          </p:cNvSpPr>
          <p:nvPr>
            <p:ph type="ctrTitle"/>
          </p:nvPr>
        </p:nvSpPr>
        <p:spPr>
          <a:xfrm>
            <a:off x="2419004" y="632691"/>
            <a:ext cx="8325016" cy="1098727"/>
          </a:xfrm>
        </p:spPr>
        <p:txBody>
          <a:bodyPr>
            <a:noAutofit/>
          </a:bodyPr>
          <a:lstStyle/>
          <a:p>
            <a:r>
              <a:rPr lang="en-US" sz="3200" b="1" u="sng" dirty="0">
                <a:solidFill>
                  <a:srgbClr val="000000"/>
                </a:solidFill>
                <a:effectLst/>
                <a:latin typeface="Algerian" panose="04020705040A02060702" pitchFamily="82" charset="0"/>
              </a:rPr>
              <a:t>Designing dashboard in Grafana and visualizing deployed sample application CPU and memory status</a:t>
            </a:r>
            <a:endParaRPr lang="en-IN" sz="3200" b="1" u="sng" dirty="0">
              <a:latin typeface="Algerian" panose="04020705040A02060702" pitchFamily="82" charset="0"/>
            </a:endParaRPr>
          </a:p>
        </p:txBody>
      </p:sp>
      <p:sp>
        <p:nvSpPr>
          <p:cNvPr id="5" name="Subtitle 4">
            <a:extLst>
              <a:ext uri="{FF2B5EF4-FFF2-40B4-BE49-F238E27FC236}">
                <a16:creationId xmlns:a16="http://schemas.microsoft.com/office/drawing/2014/main" id="{E57B5FEC-2C77-1CB9-613A-8975BF5D11E0}"/>
              </a:ext>
            </a:extLst>
          </p:cNvPr>
          <p:cNvSpPr>
            <a:spLocks noGrp="1"/>
          </p:cNvSpPr>
          <p:nvPr>
            <p:ph type="subTitle" idx="1"/>
          </p:nvPr>
        </p:nvSpPr>
        <p:spPr>
          <a:xfrm>
            <a:off x="1593791" y="1961803"/>
            <a:ext cx="8791575" cy="4738254"/>
          </a:xfrm>
        </p:spPr>
        <p:txBody>
          <a:bodyPr>
            <a:normAutofit/>
          </a:bodyPr>
          <a:lstStyle/>
          <a:p>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1) Open Grafana Dashboard and click on</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 Dashboards </a:t>
            </a:r>
            <a:r>
              <a:rPr lang="en-IN" sz="1400" cap="none">
                <a:solidFill>
                  <a:srgbClr val="C00000"/>
                </a:solidFill>
                <a:latin typeface="Calibri" panose="020F0502020204030204" pitchFamily="34" charset="0"/>
                <a:ea typeface="Calibri" panose="020F0502020204030204" pitchFamily="34" charset="0"/>
                <a:cs typeface="Calibri" panose="020F0502020204030204" pitchFamily="34" charset="0"/>
              </a:rPr>
              <a:t>-&gt; + New </a:t>
            </a:r>
            <a:r>
              <a:rPr lang="en-IN" sz="1400" cap="none" dirty="0">
                <a:solidFill>
                  <a:srgbClr val="C00000"/>
                </a:solidFill>
                <a:latin typeface="Calibri" panose="020F0502020204030204" pitchFamily="34" charset="0"/>
                <a:ea typeface="Calibri" panose="020F0502020204030204" pitchFamily="34" charset="0"/>
                <a:cs typeface="Calibri" panose="020F0502020204030204" pitchFamily="34" charset="0"/>
              </a:rPr>
              <a:t>Dashboard</a:t>
            </a:r>
            <a:r>
              <a:rPr lang="en-IN" sz="1400" cap="none"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11" name="Picture 10">
            <a:extLst>
              <a:ext uri="{FF2B5EF4-FFF2-40B4-BE49-F238E27FC236}">
                <a16:creationId xmlns:a16="http://schemas.microsoft.com/office/drawing/2014/main" id="{24ADDCE2-1246-693E-E11D-5E68493E3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106" y="2381597"/>
            <a:ext cx="7226529" cy="4064923"/>
          </a:xfrm>
          <a:prstGeom prst="rect">
            <a:avLst/>
          </a:prstGeom>
        </p:spPr>
      </p:pic>
    </p:spTree>
    <p:extLst>
      <p:ext uri="{BB962C8B-B14F-4D97-AF65-F5344CB8AC3E}">
        <p14:creationId xmlns:p14="http://schemas.microsoft.com/office/powerpoint/2010/main" val="341672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2) After that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Add a new panel</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3)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Edit Panel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window will be opened.</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4D360283-611E-295E-4AB1-8A8E8D195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274" y="945512"/>
            <a:ext cx="3260304" cy="2036053"/>
          </a:xfrm>
          <a:prstGeom prst="rect">
            <a:avLst/>
          </a:prstGeom>
        </p:spPr>
      </p:pic>
      <p:pic>
        <p:nvPicPr>
          <p:cNvPr id="7" name="Picture 6">
            <a:extLst>
              <a:ext uri="{FF2B5EF4-FFF2-40B4-BE49-F238E27FC236}">
                <a16:creationId xmlns:a16="http://schemas.microsoft.com/office/drawing/2014/main" id="{DA06FF46-2F16-ACAD-11FA-772F4F494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274" y="3587461"/>
            <a:ext cx="5430057" cy="3054407"/>
          </a:xfrm>
          <a:prstGeom prst="rect">
            <a:avLst/>
          </a:prstGeom>
        </p:spPr>
      </p:pic>
    </p:spTree>
    <p:extLst>
      <p:ext uri="{BB962C8B-B14F-4D97-AF65-F5344CB8AC3E}">
        <p14:creationId xmlns:p14="http://schemas.microsoft.com/office/powerpoint/2010/main" val="65438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4)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Select</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metric</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from the drop down list select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node_memory_MemAvailable_bytes:sum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Run queries</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30DF7C8B-801C-1821-E880-440F585D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739" y="1050690"/>
            <a:ext cx="8100762" cy="2080440"/>
          </a:xfrm>
          <a:prstGeom prst="rect">
            <a:avLst/>
          </a:prstGeom>
        </p:spPr>
      </p:pic>
      <p:pic>
        <p:nvPicPr>
          <p:cNvPr id="7" name="Picture 6">
            <a:extLst>
              <a:ext uri="{FF2B5EF4-FFF2-40B4-BE49-F238E27FC236}">
                <a16:creationId xmlns:a16="http://schemas.microsoft.com/office/drawing/2014/main" id="{CE9C61F5-2EE5-416A-5EDC-0127FD5A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601" y="3406953"/>
            <a:ext cx="8077900" cy="2194750"/>
          </a:xfrm>
          <a:prstGeom prst="rect">
            <a:avLst/>
          </a:prstGeom>
        </p:spPr>
      </p:pic>
    </p:spTree>
    <p:extLst>
      <p:ext uri="{BB962C8B-B14F-4D97-AF65-F5344CB8AC3E}">
        <p14:creationId xmlns:p14="http://schemas.microsoft.com/office/powerpoint/2010/main" val="4050735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5) Click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on + Query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to add a new query.</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6)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Select</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metric</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from the drop down list select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cluster:node_cpu:ratio_rate5m </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Run queries</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655C1321-7058-B160-1C3F-76DABC912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146" y="916741"/>
            <a:ext cx="4853564" cy="2311488"/>
          </a:xfrm>
          <a:prstGeom prst="rect">
            <a:avLst/>
          </a:prstGeom>
        </p:spPr>
      </p:pic>
      <p:pic>
        <p:nvPicPr>
          <p:cNvPr id="11" name="Picture 10">
            <a:extLst>
              <a:ext uri="{FF2B5EF4-FFF2-40B4-BE49-F238E27FC236}">
                <a16:creationId xmlns:a16="http://schemas.microsoft.com/office/drawing/2014/main" id="{8648814A-F652-87F7-25C5-AD38B4EC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919" y="3997939"/>
            <a:ext cx="6764874" cy="2602366"/>
          </a:xfrm>
          <a:prstGeom prst="rect">
            <a:avLst/>
          </a:prstGeom>
        </p:spPr>
      </p:pic>
    </p:spTree>
    <p:extLst>
      <p:ext uri="{BB962C8B-B14F-4D97-AF65-F5344CB8AC3E}">
        <p14:creationId xmlns:p14="http://schemas.microsoft.com/office/powerpoint/2010/main" val="362686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7) Edit the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Title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Apply</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7" name="Picture 6">
            <a:extLst>
              <a:ext uri="{FF2B5EF4-FFF2-40B4-BE49-F238E27FC236}">
                <a16:creationId xmlns:a16="http://schemas.microsoft.com/office/drawing/2014/main" id="{E87D40C3-5DE3-1D46-C63F-98EE55CD9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194" y="1028923"/>
            <a:ext cx="9822911" cy="5515155"/>
          </a:xfrm>
          <a:prstGeom prst="rect">
            <a:avLst/>
          </a:prstGeom>
        </p:spPr>
      </p:pic>
    </p:spTree>
    <p:extLst>
      <p:ext uri="{BB962C8B-B14F-4D97-AF65-F5344CB8AC3E}">
        <p14:creationId xmlns:p14="http://schemas.microsoft.com/office/powerpoint/2010/main" val="1117091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8) The new dashboard will be added.</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9) Click on Save button.</a:t>
            </a:r>
          </a:p>
          <a:p>
            <a:pPr marL="0" indent="0">
              <a:buNone/>
            </a:pP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B00EDD55-D527-1045-86DB-6B49A1BE4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67" y="929439"/>
            <a:ext cx="5141748" cy="3164153"/>
          </a:xfrm>
          <a:prstGeom prst="rect">
            <a:avLst/>
          </a:prstGeom>
        </p:spPr>
      </p:pic>
      <p:pic>
        <p:nvPicPr>
          <p:cNvPr id="7" name="Picture 6">
            <a:extLst>
              <a:ext uri="{FF2B5EF4-FFF2-40B4-BE49-F238E27FC236}">
                <a16:creationId xmlns:a16="http://schemas.microsoft.com/office/drawing/2014/main" id="{53AB91C3-FB75-3C06-CA10-06EB63F44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10" y="4796043"/>
            <a:ext cx="4473328" cy="1272650"/>
          </a:xfrm>
          <a:prstGeom prst="rect">
            <a:avLst/>
          </a:prstGeom>
        </p:spPr>
      </p:pic>
    </p:spTree>
    <p:extLst>
      <p:ext uri="{BB962C8B-B14F-4D97-AF65-F5344CB8AC3E}">
        <p14:creationId xmlns:p14="http://schemas.microsoft.com/office/powerpoint/2010/main" val="816966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5B3-9D64-32D3-7C22-DA3408206F2C}"/>
              </a:ext>
            </a:extLst>
          </p:cNvPr>
          <p:cNvSpPr>
            <a:spLocks noGrp="1"/>
          </p:cNvSpPr>
          <p:nvPr>
            <p:ph type="title"/>
          </p:nvPr>
        </p:nvSpPr>
        <p:spPr>
          <a:xfrm>
            <a:off x="560967" y="3131130"/>
            <a:ext cx="83088" cy="970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337AE10-CE93-4F48-643F-19D2655E7928}"/>
              </a:ext>
            </a:extLst>
          </p:cNvPr>
          <p:cNvSpPr>
            <a:spLocks noGrp="1"/>
          </p:cNvSpPr>
          <p:nvPr>
            <p:ph idx="1"/>
          </p:nvPr>
        </p:nvSpPr>
        <p:spPr>
          <a:xfrm>
            <a:off x="1224501" y="515389"/>
            <a:ext cx="9822910" cy="5960226"/>
          </a:xfrm>
        </p:spPr>
        <p:txBody>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10) Give a name to the dashboard, select the Folder and click on </a:t>
            </a:r>
            <a:r>
              <a:rPr lang="en-IN" sz="1400" dirty="0">
                <a:solidFill>
                  <a:srgbClr val="C00000"/>
                </a:solidFill>
                <a:latin typeface="Calibri" panose="020F0502020204030204" pitchFamily="34" charset="0"/>
                <a:ea typeface="Calibri" panose="020F0502020204030204" pitchFamily="34" charset="0"/>
                <a:cs typeface="Calibri" panose="020F0502020204030204" pitchFamily="34" charset="0"/>
              </a:rPr>
              <a:t>Save</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to save the dashboard.</a:t>
            </a:r>
          </a:p>
          <a:p>
            <a:pPr marL="0" indent="0">
              <a:buNone/>
            </a:pPr>
            <a:endParaRPr lang="en-IN" sz="1400" cap="none"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5" name="Picture 4">
            <a:extLst>
              <a:ext uri="{FF2B5EF4-FFF2-40B4-BE49-F238E27FC236}">
                <a16:creationId xmlns:a16="http://schemas.microsoft.com/office/drawing/2014/main" id="{877B4B00-D0B2-3406-3F3F-F8637B9B9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983" y="964821"/>
            <a:ext cx="5246974" cy="3000193"/>
          </a:xfrm>
          <a:prstGeom prst="rect">
            <a:avLst/>
          </a:prstGeom>
        </p:spPr>
      </p:pic>
      <p:pic>
        <p:nvPicPr>
          <p:cNvPr id="7" name="Picture 6">
            <a:extLst>
              <a:ext uri="{FF2B5EF4-FFF2-40B4-BE49-F238E27FC236}">
                <a16:creationId xmlns:a16="http://schemas.microsoft.com/office/drawing/2014/main" id="{EC998BA0-45A4-0C58-2550-7DFC7086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953" y="4525859"/>
            <a:ext cx="4549534" cy="1729890"/>
          </a:xfrm>
          <a:prstGeom prst="rect">
            <a:avLst/>
          </a:prstGeom>
        </p:spPr>
      </p:pic>
    </p:spTree>
    <p:extLst>
      <p:ext uri="{BB962C8B-B14F-4D97-AF65-F5344CB8AC3E}">
        <p14:creationId xmlns:p14="http://schemas.microsoft.com/office/powerpoint/2010/main" val="2243130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E350-DF7C-2AED-436D-934FE7DAF89F}"/>
              </a:ext>
            </a:extLst>
          </p:cNvPr>
          <p:cNvSpPr>
            <a:spLocks noGrp="1"/>
          </p:cNvSpPr>
          <p:nvPr>
            <p:ph type="title"/>
          </p:nvPr>
        </p:nvSpPr>
        <p:spPr>
          <a:xfrm>
            <a:off x="1308391" y="2399611"/>
            <a:ext cx="9905998" cy="1478570"/>
          </a:xfrm>
        </p:spPr>
        <p:txBody>
          <a:bodyPr>
            <a:normAutofit/>
          </a:bodyPr>
          <a:lstStyle/>
          <a:p>
            <a:pPr algn="ctr"/>
            <a:r>
              <a:rPr lang="en-IN" sz="4400" dirty="0">
                <a:solidFill>
                  <a:srgbClr val="002060"/>
                </a:solidFill>
                <a:latin typeface="Algerian" panose="04020705040A02060702" pitchFamily="82" charset="0"/>
              </a:rPr>
              <a:t>Thank you !</a:t>
            </a:r>
          </a:p>
        </p:txBody>
      </p:sp>
      <p:sp>
        <p:nvSpPr>
          <p:cNvPr id="3" name="Content Placeholder 2">
            <a:extLst>
              <a:ext uri="{FF2B5EF4-FFF2-40B4-BE49-F238E27FC236}">
                <a16:creationId xmlns:a16="http://schemas.microsoft.com/office/drawing/2014/main" id="{A82EF445-4347-7938-B0FA-6A682BA15483}"/>
              </a:ext>
            </a:extLst>
          </p:cNvPr>
          <p:cNvSpPr>
            <a:spLocks noGrp="1"/>
          </p:cNvSpPr>
          <p:nvPr>
            <p:ph idx="1"/>
          </p:nvPr>
        </p:nvSpPr>
        <p:spPr>
          <a:xfrm>
            <a:off x="11958762" y="5828306"/>
            <a:ext cx="98465" cy="153726"/>
          </a:xfrm>
        </p:spPr>
        <p:txBody>
          <a:bodyPr>
            <a:normAutofit fontScale="25000" lnSpcReduction="20000"/>
          </a:bodyPr>
          <a:lstStyle/>
          <a:p>
            <a:pPr marL="0" indent="0">
              <a:buNone/>
            </a:pPr>
            <a:endParaRPr lang="en-IN" dirty="0"/>
          </a:p>
        </p:txBody>
      </p:sp>
    </p:spTree>
    <p:extLst>
      <p:ext uri="{BB962C8B-B14F-4D97-AF65-F5344CB8AC3E}">
        <p14:creationId xmlns:p14="http://schemas.microsoft.com/office/powerpoint/2010/main" val="327082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2) Click on </a:t>
            </a:r>
            <a:r>
              <a:rPr lang="en-IN" sz="1400" dirty="0">
                <a:solidFill>
                  <a:srgbClr val="C00000"/>
                </a:solidFill>
                <a:latin typeface="Calibri" panose="020F0502020204030204" pitchFamily="34" charset="0"/>
                <a:cs typeface="Calibri" panose="020F0502020204030204" pitchFamily="34" charset="0"/>
              </a:rPr>
              <a:t>latest release v1.24.0 </a:t>
            </a:r>
            <a:r>
              <a:rPr lang="en-IN" sz="1400" dirty="0">
                <a:solidFill>
                  <a:schemeClr val="bg1"/>
                </a:solidFill>
                <a:latin typeface="Calibri" panose="020F0502020204030204" pitchFamily="34" charset="0"/>
                <a:cs typeface="Calibri" panose="020F0502020204030204" pitchFamily="34" charset="0"/>
              </a:rPr>
              <a:t>to download the application</a:t>
            </a: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67251C0-DF3E-CAD8-40AC-804382BE4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526" y="789665"/>
            <a:ext cx="9943507" cy="5593222"/>
          </a:xfrm>
          <a:prstGeom prst="rect">
            <a:avLst/>
          </a:prstGeom>
        </p:spPr>
      </p:pic>
    </p:spTree>
    <p:extLst>
      <p:ext uri="{BB962C8B-B14F-4D97-AF65-F5344CB8AC3E}">
        <p14:creationId xmlns:p14="http://schemas.microsoft.com/office/powerpoint/2010/main" val="313545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3) Go to </a:t>
            </a:r>
            <a:r>
              <a:rPr lang="en-IN" sz="1400" u="sng"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https://github.com/kubernetes/minikube/releases/</a:t>
            </a:r>
            <a:r>
              <a:rPr lang="en-IN" sz="14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and </a:t>
            </a:r>
            <a:r>
              <a:rPr lang="en-IN" sz="1400" dirty="0">
                <a:solidFill>
                  <a:schemeClr val="bg1"/>
                </a:solidFill>
                <a:latin typeface="Calibri" panose="020F0502020204030204" pitchFamily="34" charset="0"/>
                <a:ea typeface="Times New Roman" panose="02020603050405020304" pitchFamily="18" charset="0"/>
                <a:cs typeface="Calibri" panose="020F0502020204030204" pitchFamily="34" charset="0"/>
              </a:rPr>
              <a:t>click on </a:t>
            </a:r>
            <a:r>
              <a:rPr lang="en-IN" sz="1400" dirty="0">
                <a:solidFill>
                  <a:srgbClr val="C00000"/>
                </a:solidFill>
                <a:latin typeface="Calibri" panose="020F0502020204030204" pitchFamily="34" charset="0"/>
                <a:ea typeface="Times New Roman" panose="02020603050405020304" pitchFamily="18" charset="0"/>
                <a:cs typeface="Calibri" panose="020F0502020204030204" pitchFamily="34" charset="0"/>
              </a:rPr>
              <a:t>minikube-windows-amd64.exe</a:t>
            </a:r>
            <a:r>
              <a:rPr lang="en-IN" sz="1400" dirty="0">
                <a:solidFill>
                  <a:schemeClr val="bg1"/>
                </a:solidFill>
                <a:latin typeface="Calibri" panose="020F0502020204030204" pitchFamily="34" charset="0"/>
                <a:ea typeface="Times New Roman" panose="02020603050405020304" pitchFamily="18" charset="0"/>
                <a:cs typeface="Calibri" panose="020F0502020204030204" pitchFamily="34" charset="0"/>
              </a:rPr>
              <a:t> to download the minikube     application.</a:t>
            </a:r>
          </a:p>
          <a:p>
            <a:pPr marL="0" indent="0">
              <a:buNone/>
            </a:pPr>
            <a:endParaRPr lang="en-IN" sz="1400" dirty="0">
              <a:solidFill>
                <a:srgbClr val="FF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28A04BE-7792-E2DA-F656-CECBCE37D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654" y="970578"/>
            <a:ext cx="9943507" cy="5593223"/>
          </a:xfrm>
          <a:prstGeom prst="rect">
            <a:avLst/>
          </a:prstGeom>
        </p:spPr>
      </p:pic>
    </p:spTree>
    <p:extLst>
      <p:ext uri="{BB962C8B-B14F-4D97-AF65-F5344CB8AC3E}">
        <p14:creationId xmlns:p14="http://schemas.microsoft.com/office/powerpoint/2010/main" val="346745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631388"/>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4) Go to the </a:t>
            </a:r>
            <a:r>
              <a:rPr lang="en-IN" sz="1400" dirty="0">
                <a:solidFill>
                  <a:srgbClr val="C00000"/>
                </a:solidFill>
                <a:latin typeface="Calibri" panose="020F0502020204030204" pitchFamily="34" charset="0"/>
                <a:cs typeface="Calibri" panose="020F0502020204030204" pitchFamily="34" charset="0"/>
              </a:rPr>
              <a:t>Download</a:t>
            </a:r>
            <a:r>
              <a:rPr lang="en-IN" sz="1400" dirty="0">
                <a:solidFill>
                  <a:srgbClr val="002060"/>
                </a:solidFill>
                <a:latin typeface="Calibri" panose="020F0502020204030204" pitchFamily="34" charset="0"/>
                <a:cs typeface="Calibri" panose="020F0502020204030204" pitchFamily="34" charset="0"/>
              </a:rPr>
              <a:t> folder and copy/cut the </a:t>
            </a:r>
            <a:r>
              <a:rPr lang="en-IN" sz="1400" dirty="0">
                <a:solidFill>
                  <a:srgbClr val="C00000"/>
                </a:solidFill>
                <a:latin typeface="Calibri" panose="020F0502020204030204" pitchFamily="34" charset="0"/>
                <a:cs typeface="Calibri" panose="020F0502020204030204" pitchFamily="34" charset="0"/>
              </a:rPr>
              <a:t>kubectl application</a:t>
            </a:r>
            <a:r>
              <a:rPr lang="en-IN" sz="1400" dirty="0">
                <a:solidFill>
                  <a:srgbClr val="002060"/>
                </a:solidFill>
                <a:latin typeface="Calibri" panose="020F0502020204030204" pitchFamily="34" charset="0"/>
                <a:cs typeface="Calibri" panose="020F0502020204030204" pitchFamily="34" charset="0"/>
              </a:rPr>
              <a:t> and </a:t>
            </a:r>
            <a:r>
              <a:rPr lang="en-IN" sz="1400" dirty="0">
                <a:solidFill>
                  <a:srgbClr val="C00000"/>
                </a:solidFill>
                <a:latin typeface="Calibri" panose="020F0502020204030204" pitchFamily="34" charset="0"/>
                <a:cs typeface="Calibri" panose="020F0502020204030204" pitchFamily="34" charset="0"/>
              </a:rPr>
              <a:t>minikube application</a:t>
            </a:r>
            <a:r>
              <a:rPr lang="en-IN" sz="1400" dirty="0">
                <a:solidFill>
                  <a:srgbClr val="002060"/>
                </a:solidFill>
                <a:latin typeface="Calibri" panose="020F0502020204030204" pitchFamily="34" charset="0"/>
                <a:cs typeface="Calibri" panose="020F0502020204030204" pitchFamily="34" charset="0"/>
              </a:rPr>
              <a:t>, and paste it in a folder of any name.</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r>
              <a:rPr lang="en-IN" sz="1400" dirty="0">
                <a:solidFill>
                  <a:schemeClr val="bg1"/>
                </a:solidFill>
                <a:latin typeface="Calibri" panose="020F0502020204030204" pitchFamily="34" charset="0"/>
                <a:cs typeface="Calibri" panose="020F0502020204030204" pitchFamily="34" charset="0"/>
              </a:rPr>
              <a:t>5) Go to </a:t>
            </a:r>
            <a:r>
              <a:rPr lang="en-IN" sz="1400" dirty="0">
                <a:solidFill>
                  <a:srgbClr val="C00000"/>
                </a:solidFill>
                <a:latin typeface="Calibri" panose="020F0502020204030204" pitchFamily="34" charset="0"/>
                <a:cs typeface="Calibri" panose="020F0502020204030204" pitchFamily="34" charset="0"/>
              </a:rPr>
              <a:t>Environment Variables</a:t>
            </a:r>
            <a:r>
              <a:rPr lang="en-IN" sz="1400" dirty="0">
                <a:solidFill>
                  <a:schemeClr val="bg1"/>
                </a:solidFill>
                <a:latin typeface="Calibri" panose="020F0502020204030204" pitchFamily="34" charset="0"/>
                <a:cs typeface="Calibri" panose="020F0502020204030204" pitchFamily="34" charset="0"/>
              </a:rPr>
              <a:t> and select </a:t>
            </a:r>
            <a:r>
              <a:rPr lang="en-IN" sz="1400" dirty="0">
                <a:solidFill>
                  <a:srgbClr val="C00000"/>
                </a:solidFill>
                <a:latin typeface="Calibri" panose="020F0502020204030204" pitchFamily="34" charset="0"/>
                <a:cs typeface="Calibri" panose="020F0502020204030204" pitchFamily="34" charset="0"/>
              </a:rPr>
              <a:t>Path</a:t>
            </a:r>
            <a:r>
              <a:rPr lang="en-IN" sz="1400" dirty="0">
                <a:solidFill>
                  <a:schemeClr val="bg1"/>
                </a:solidFill>
                <a:latin typeface="Calibri" panose="020F0502020204030204" pitchFamily="34" charset="0"/>
                <a:cs typeface="Calibri" panose="020F0502020204030204" pitchFamily="34" charset="0"/>
              </a:rPr>
              <a:t> and then click on </a:t>
            </a:r>
            <a:r>
              <a:rPr lang="en-IN" sz="1400" dirty="0">
                <a:solidFill>
                  <a:srgbClr val="C00000"/>
                </a:solidFill>
                <a:latin typeface="Calibri" panose="020F0502020204030204" pitchFamily="34" charset="0"/>
                <a:cs typeface="Calibri" panose="020F0502020204030204" pitchFamily="34" charset="0"/>
              </a:rPr>
              <a:t>Edit</a:t>
            </a:r>
            <a:r>
              <a:rPr lang="en-IN" sz="1400" dirty="0">
                <a:solidFill>
                  <a:schemeClr val="bg1"/>
                </a:solidFill>
                <a:latin typeface="Calibri" panose="020F0502020204030204" pitchFamily="34" charset="0"/>
                <a:cs typeface="Calibri" panose="020F0502020204030204" pitchFamily="34" charset="0"/>
              </a:rPr>
              <a:t>.</a:t>
            </a: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04E5E99-A763-C456-8C41-4E1377346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809" y="544582"/>
            <a:ext cx="4817114" cy="1441701"/>
          </a:xfrm>
          <a:prstGeom prst="rect">
            <a:avLst/>
          </a:prstGeom>
        </p:spPr>
      </p:pic>
      <p:pic>
        <p:nvPicPr>
          <p:cNvPr id="7" name="Picture 6">
            <a:extLst>
              <a:ext uri="{FF2B5EF4-FFF2-40B4-BE49-F238E27FC236}">
                <a16:creationId xmlns:a16="http://schemas.microsoft.com/office/drawing/2014/main" id="{5F86B927-75B7-9B94-319A-FE962679A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625" y="2813883"/>
            <a:ext cx="3484375" cy="3849310"/>
          </a:xfrm>
          <a:prstGeom prst="rect">
            <a:avLst/>
          </a:prstGeom>
        </p:spPr>
      </p:pic>
    </p:spTree>
    <p:extLst>
      <p:ext uri="{BB962C8B-B14F-4D97-AF65-F5344CB8AC3E}">
        <p14:creationId xmlns:p14="http://schemas.microsoft.com/office/powerpoint/2010/main" val="201497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6) Click on </a:t>
            </a:r>
            <a:r>
              <a:rPr lang="en-IN" sz="1400" dirty="0">
                <a:solidFill>
                  <a:srgbClr val="C00000"/>
                </a:solidFill>
                <a:latin typeface="Calibri" panose="020F0502020204030204" pitchFamily="34" charset="0"/>
                <a:cs typeface="Calibri" panose="020F0502020204030204" pitchFamily="34" charset="0"/>
              </a:rPr>
              <a:t>New</a:t>
            </a:r>
            <a:r>
              <a:rPr lang="en-IN" sz="1400" dirty="0">
                <a:solidFill>
                  <a:srgbClr val="002060"/>
                </a:solidFill>
                <a:latin typeface="Calibri" panose="020F0502020204030204" pitchFamily="34" charset="0"/>
                <a:cs typeface="Calibri" panose="020F0502020204030204" pitchFamily="34" charset="0"/>
              </a:rPr>
              <a:t> and paste the path of the folder which contains the kubectl and minikube applications and then click on </a:t>
            </a:r>
            <a:r>
              <a:rPr lang="en-IN" sz="1400" dirty="0">
                <a:solidFill>
                  <a:srgbClr val="C00000"/>
                </a:solidFill>
                <a:latin typeface="Calibri" panose="020F0502020204030204" pitchFamily="34" charset="0"/>
                <a:cs typeface="Calibri" panose="020F0502020204030204" pitchFamily="34" charset="0"/>
              </a:rPr>
              <a:t>OK</a:t>
            </a:r>
            <a:r>
              <a:rPr lang="en-IN" sz="1400" dirty="0">
                <a:solidFill>
                  <a:srgbClr val="002060"/>
                </a:solidFill>
                <a:latin typeface="Calibri" panose="020F0502020204030204" pitchFamily="34" charset="0"/>
                <a:cs typeface="Calibri" panose="020F0502020204030204" pitchFamily="34" charset="0"/>
              </a:rPr>
              <a:t>.</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8BFD133-5DE8-83E3-1D57-D52D707E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57" y="882595"/>
            <a:ext cx="4070117" cy="4516341"/>
          </a:xfrm>
          <a:prstGeom prst="rect">
            <a:avLst/>
          </a:prstGeom>
        </p:spPr>
      </p:pic>
    </p:spTree>
    <p:extLst>
      <p:ext uri="{BB962C8B-B14F-4D97-AF65-F5344CB8AC3E}">
        <p14:creationId xmlns:p14="http://schemas.microsoft.com/office/powerpoint/2010/main" val="322752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7) Open </a:t>
            </a:r>
            <a:r>
              <a:rPr lang="en-IN" sz="1400" dirty="0">
                <a:solidFill>
                  <a:srgbClr val="C00000"/>
                </a:solidFill>
                <a:latin typeface="Calibri" panose="020F0502020204030204" pitchFamily="34" charset="0"/>
                <a:cs typeface="Calibri" panose="020F0502020204030204" pitchFamily="34" charset="0"/>
              </a:rPr>
              <a:t>Windows PowerShell </a:t>
            </a:r>
            <a:r>
              <a:rPr lang="en-IN" sz="1400" dirty="0">
                <a:solidFill>
                  <a:schemeClr val="bg1"/>
                </a:solidFill>
                <a:latin typeface="Calibri" panose="020F0502020204030204" pitchFamily="34" charset="0"/>
                <a:cs typeface="Calibri" panose="020F0502020204030204" pitchFamily="34" charset="0"/>
              </a:rPr>
              <a:t>and type </a:t>
            </a:r>
            <a:r>
              <a:rPr lang="en-IN" sz="1400" dirty="0">
                <a:solidFill>
                  <a:srgbClr val="C00000"/>
                </a:solidFill>
                <a:latin typeface="Calibri" panose="020F0502020204030204" pitchFamily="34" charset="0"/>
                <a:cs typeface="Calibri" panose="020F0502020204030204" pitchFamily="34" charset="0"/>
              </a:rPr>
              <a:t>kubectl</a:t>
            </a:r>
            <a:r>
              <a:rPr lang="en-IN" sz="1400" dirty="0">
                <a:solidFill>
                  <a:schemeClr val="bg1"/>
                </a:solidFill>
                <a:latin typeface="Calibri" panose="020F0502020204030204" pitchFamily="34" charset="0"/>
                <a:cs typeface="Calibri" panose="020F0502020204030204" pitchFamily="34" charset="0"/>
              </a:rPr>
              <a:t> and press Enter to check whether kubectl is installed or not.</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4F1F06C-2385-1183-4932-4D09085E7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158" y="442610"/>
            <a:ext cx="4505893" cy="6288169"/>
          </a:xfrm>
          <a:prstGeom prst="rect">
            <a:avLst/>
          </a:prstGeom>
        </p:spPr>
      </p:pic>
    </p:spTree>
    <p:extLst>
      <p:ext uri="{BB962C8B-B14F-4D97-AF65-F5344CB8AC3E}">
        <p14:creationId xmlns:p14="http://schemas.microsoft.com/office/powerpoint/2010/main" val="222026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6D3-DA82-3FF4-EEC0-94791BBEDE0D}"/>
              </a:ext>
            </a:extLst>
          </p:cNvPr>
          <p:cNvSpPr>
            <a:spLocks noGrp="1"/>
          </p:cNvSpPr>
          <p:nvPr>
            <p:ph type="title"/>
          </p:nvPr>
        </p:nvSpPr>
        <p:spPr>
          <a:xfrm>
            <a:off x="44132" y="61927"/>
            <a:ext cx="75137" cy="16071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65498AC-71EC-D004-D1BB-97684BC4F27B}"/>
              </a:ext>
            </a:extLst>
          </p:cNvPr>
          <p:cNvSpPr>
            <a:spLocks noGrp="1"/>
          </p:cNvSpPr>
          <p:nvPr>
            <p:ph idx="1"/>
          </p:nvPr>
        </p:nvSpPr>
        <p:spPr>
          <a:xfrm>
            <a:off x="1315540" y="127221"/>
            <a:ext cx="9943507" cy="6535972"/>
          </a:xfrm>
        </p:spPr>
        <p:txBody>
          <a:bodyPr>
            <a:normAutofit/>
          </a:bodyPr>
          <a:lstStyle/>
          <a:p>
            <a:pPr marL="0" indent="0">
              <a:buNone/>
            </a:pPr>
            <a:r>
              <a:rPr lang="en-IN" sz="1400" dirty="0">
                <a:solidFill>
                  <a:srgbClr val="002060"/>
                </a:solidFill>
                <a:latin typeface="Calibri" panose="020F0502020204030204" pitchFamily="34" charset="0"/>
                <a:cs typeface="Calibri" panose="020F0502020204030204" pitchFamily="34" charset="0"/>
              </a:rPr>
              <a:t>8) Open </a:t>
            </a:r>
            <a:r>
              <a:rPr lang="en-IN" sz="1400" dirty="0">
                <a:solidFill>
                  <a:srgbClr val="C00000"/>
                </a:solidFill>
                <a:latin typeface="Calibri" panose="020F0502020204030204" pitchFamily="34" charset="0"/>
                <a:cs typeface="Calibri" panose="020F0502020204030204" pitchFamily="34" charset="0"/>
              </a:rPr>
              <a:t>Windows PowerShell </a:t>
            </a:r>
            <a:r>
              <a:rPr lang="en-IN" sz="1400" dirty="0">
                <a:solidFill>
                  <a:schemeClr val="bg1"/>
                </a:solidFill>
                <a:latin typeface="Calibri" panose="020F0502020204030204" pitchFamily="34" charset="0"/>
                <a:cs typeface="Calibri" panose="020F0502020204030204" pitchFamily="34" charset="0"/>
              </a:rPr>
              <a:t>and type </a:t>
            </a:r>
            <a:r>
              <a:rPr lang="en-IN" sz="1400" dirty="0">
                <a:solidFill>
                  <a:srgbClr val="C00000"/>
                </a:solidFill>
                <a:latin typeface="Calibri" panose="020F0502020204030204" pitchFamily="34" charset="0"/>
                <a:cs typeface="Calibri" panose="020F0502020204030204" pitchFamily="34" charset="0"/>
              </a:rPr>
              <a:t>minikube version</a:t>
            </a:r>
            <a:r>
              <a:rPr lang="en-IN" sz="1400" dirty="0">
                <a:solidFill>
                  <a:schemeClr val="bg1"/>
                </a:solidFill>
                <a:latin typeface="Calibri" panose="020F0502020204030204" pitchFamily="34" charset="0"/>
                <a:cs typeface="Calibri" panose="020F0502020204030204" pitchFamily="34" charset="0"/>
              </a:rPr>
              <a:t> and press Enter to check whether minikube is installed or not.</a:t>
            </a:r>
          </a:p>
          <a:p>
            <a:pPr marL="0" indent="0">
              <a:buNone/>
            </a:pPr>
            <a:r>
              <a:rPr lang="en-IN" sz="1400" dirty="0">
                <a:solidFill>
                  <a:schemeClr val="bg1"/>
                </a:solidFill>
                <a:latin typeface="Calibri" panose="020F0502020204030204" pitchFamily="34" charset="0"/>
                <a:cs typeface="Calibri" panose="020F0502020204030204" pitchFamily="34" charset="0"/>
              </a:rPr>
              <a:t>9) Type </a:t>
            </a:r>
            <a:r>
              <a:rPr lang="en-IN" sz="1400" dirty="0">
                <a:solidFill>
                  <a:srgbClr val="C00000"/>
                </a:solidFill>
                <a:latin typeface="Calibri" panose="020F0502020204030204" pitchFamily="34" charset="0"/>
                <a:cs typeface="Calibri" panose="020F0502020204030204" pitchFamily="34" charset="0"/>
              </a:rPr>
              <a:t>minikube start</a:t>
            </a:r>
            <a:r>
              <a:rPr lang="en-IN" sz="1400" dirty="0">
                <a:solidFill>
                  <a:schemeClr val="bg1"/>
                </a:solidFill>
                <a:latin typeface="Calibri" panose="020F0502020204030204" pitchFamily="34" charset="0"/>
                <a:cs typeface="Calibri" panose="020F0502020204030204" pitchFamily="34" charset="0"/>
              </a:rPr>
              <a:t> and press Enter to start minikube.</a:t>
            </a:r>
          </a:p>
          <a:p>
            <a:pPr marL="0" indent="0">
              <a:buNone/>
            </a:pPr>
            <a:r>
              <a:rPr lang="en-IN" sz="1400" dirty="0">
                <a:solidFill>
                  <a:schemeClr val="bg1"/>
                </a:solidFill>
                <a:latin typeface="Calibri" panose="020F0502020204030204" pitchFamily="34" charset="0"/>
                <a:cs typeface="Calibri" panose="020F0502020204030204" pitchFamily="34" charset="0"/>
              </a:rPr>
              <a:t>10) Type </a:t>
            </a:r>
            <a:r>
              <a:rPr lang="en-IN" sz="1400" dirty="0">
                <a:solidFill>
                  <a:srgbClr val="C00000"/>
                </a:solidFill>
                <a:latin typeface="Calibri" panose="020F0502020204030204" pitchFamily="34" charset="0"/>
                <a:cs typeface="Calibri" panose="020F0502020204030204" pitchFamily="34" charset="0"/>
              </a:rPr>
              <a:t>kubectl get nodes</a:t>
            </a:r>
            <a:r>
              <a:rPr lang="en-IN" sz="1400" dirty="0">
                <a:solidFill>
                  <a:schemeClr val="bg1"/>
                </a:solidFill>
                <a:latin typeface="Calibri" panose="020F0502020204030204" pitchFamily="34" charset="0"/>
                <a:cs typeface="Calibri" panose="020F0502020204030204" pitchFamily="34" charset="0"/>
              </a:rPr>
              <a:t> and press Enter to </a:t>
            </a:r>
            <a:r>
              <a:rPr lang="en-US" sz="1400" dirty="0">
                <a:solidFill>
                  <a:schemeClr val="bg1"/>
                </a:solidFill>
                <a:latin typeface="Calibri" panose="020F0502020204030204" pitchFamily="34" charset="0"/>
                <a:cs typeface="Calibri" panose="020F0502020204030204" pitchFamily="34" charset="0"/>
              </a:rPr>
              <a:t>check whether minikube is ready.</a:t>
            </a:r>
          </a:p>
          <a:p>
            <a:pPr marL="0" indent="0">
              <a:buNone/>
            </a:pPr>
            <a:endParaRPr lang="en-IN" sz="1400" dirty="0">
              <a:solidFill>
                <a:schemeClr val="bg1"/>
              </a:solidFill>
              <a:latin typeface="Calibri" panose="020F0502020204030204" pitchFamily="34" charset="0"/>
              <a:cs typeface="Calibri" panose="020F0502020204030204" pitchFamily="34" charset="0"/>
            </a:endParaRPr>
          </a:p>
          <a:p>
            <a:pPr marL="0" indent="0">
              <a:buNone/>
            </a:pPr>
            <a:endParaRPr lang="en-IN" sz="14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A645656-9DAD-7DF7-F10E-747196EF6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158" y="1415332"/>
            <a:ext cx="7831690" cy="3892161"/>
          </a:xfrm>
          <a:prstGeom prst="rect">
            <a:avLst/>
          </a:prstGeom>
        </p:spPr>
      </p:pic>
    </p:spTree>
    <p:extLst>
      <p:ext uri="{BB962C8B-B14F-4D97-AF65-F5344CB8AC3E}">
        <p14:creationId xmlns:p14="http://schemas.microsoft.com/office/powerpoint/2010/main" val="19108582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17</TotalTime>
  <Words>1480</Words>
  <Application>Microsoft Office PowerPoint</Application>
  <PresentationFormat>Widescreen</PresentationFormat>
  <Paragraphs>237</Paragraphs>
  <Slides>39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Algerian</vt:lpstr>
      <vt:lpstr>Arial</vt:lpstr>
      <vt:lpstr>Arial Black</vt:lpstr>
      <vt:lpstr>Calibri</vt:lpstr>
      <vt:lpstr>Calibri Light</vt:lpstr>
      <vt:lpstr>Tw Cen MT</vt:lpstr>
      <vt:lpstr>Office Theme</vt:lpstr>
      <vt:lpstr>Circuit</vt:lpstr>
      <vt:lpstr>DevOps POC</vt:lpstr>
      <vt:lpstr>Setting  up Kubernetes (minikube)</vt:lpstr>
      <vt:lpstr> </vt:lpstr>
      <vt:lpstr> </vt:lpstr>
      <vt:lpstr> </vt:lpstr>
      <vt:lpstr> </vt:lpstr>
      <vt:lpstr> </vt:lpstr>
      <vt:lpstr> </vt:lpstr>
      <vt:lpstr> </vt:lpstr>
      <vt:lpstr>Deploying sample application to Kubernetes</vt:lpstr>
      <vt:lpstr> </vt:lpstr>
      <vt:lpstr> </vt:lpstr>
      <vt:lpstr> </vt:lpstr>
      <vt:lpstr> </vt:lpstr>
      <vt:lpstr> </vt:lpstr>
      <vt:lpstr> </vt:lpstr>
      <vt:lpstr> </vt:lpstr>
      <vt:lpstr> </vt:lpstr>
      <vt:lpstr> </vt:lpstr>
      <vt:lpstr>Setting up Prometheus and Grafana into the Kubernetes Cluster</vt:lpstr>
      <vt:lpstr> </vt:lpstr>
      <vt:lpstr> </vt:lpstr>
      <vt:lpstr> </vt:lpstr>
      <vt:lpstr> </vt:lpstr>
      <vt:lpstr> </vt:lpstr>
      <vt:lpstr> </vt:lpstr>
      <vt:lpstr> </vt:lpstr>
      <vt:lpstr> </vt:lpstr>
      <vt:lpstr> </vt:lpstr>
      <vt:lpstr> </vt:lpstr>
      <vt:lpstr> </vt:lpstr>
      <vt:lpstr>Designing dashboard in Grafana and visualizing deployed sample application CPU and memory status</vt:lpstr>
      <vt:lpstr> </vt:lpstr>
      <vt:lpstr> </vt:lpstr>
      <vt:lpstr> </vt:lpstr>
      <vt:lpstr> </vt:lpstr>
      <vt:lpstr> </vt:lpstr>
      <vt:lpst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POC</dc:title>
  <dc:creator>Bhabajyoti Kalita</dc:creator>
  <cp:lastModifiedBy>Bhabajyoti Kalita</cp:lastModifiedBy>
  <cp:revision>2</cp:revision>
  <dcterms:created xsi:type="dcterms:W3CDTF">2022-06-29T19:39:32Z</dcterms:created>
  <dcterms:modified xsi:type="dcterms:W3CDTF">2022-06-29T19:57:44Z</dcterms:modified>
</cp:coreProperties>
</file>